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5" r:id="rId4"/>
    <p:sldId id="278" r:id="rId5"/>
    <p:sldId id="279" r:id="rId6"/>
    <p:sldId id="281" r:id="rId7"/>
    <p:sldId id="276" r:id="rId8"/>
    <p:sldId id="283" r:id="rId9"/>
    <p:sldId id="284" r:id="rId10"/>
    <p:sldId id="277" r:id="rId11"/>
    <p:sldId id="285" r:id="rId12"/>
    <p:sldId id="282" r:id="rId13"/>
    <p:sldId id="286" r:id="rId14"/>
    <p:sldId id="270" r:id="rId15"/>
    <p:sldId id="272" r:id="rId16"/>
    <p:sldId id="273"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130201-0E10-B8F0-3CD3-D8F58FB61E3A}" name="Williams, Alana" initials="WA" userId="S::awilliams@sfaa.sc.gov::1ee85b83-af81-4903-b2b4-fd3a965422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0F0C-297E-46CE-9BD2-C2C6BF2EF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C6CEDF-36D8-43C1-A534-AEB99B087E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CE0BA7-E5A2-463D-A6DA-8112C1AC35F9}"/>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5" name="Footer Placeholder 4">
            <a:extLst>
              <a:ext uri="{FF2B5EF4-FFF2-40B4-BE49-F238E27FC236}">
                <a16:creationId xmlns:a16="http://schemas.microsoft.com/office/drawing/2014/main" id="{58273E6D-50F2-4161-9EE8-08B1B5BFB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C08AA-B29B-4F69-A446-910B951F822D}"/>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188245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0167-12EB-4AFB-B9A1-1CEA66E7E0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C703D5-6FB9-4C73-B9C7-36DC520AC5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47B77-F212-4D97-83B7-AE9B4454F0F9}"/>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5" name="Footer Placeholder 4">
            <a:extLst>
              <a:ext uri="{FF2B5EF4-FFF2-40B4-BE49-F238E27FC236}">
                <a16:creationId xmlns:a16="http://schemas.microsoft.com/office/drawing/2014/main" id="{0D3A9F15-C69F-4134-B9CA-B8E6FAC1F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6DF02-D346-4F3C-B533-1EC2360C5792}"/>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69108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5317F2-A0E1-4111-AE2C-EC744EA052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EA811-064E-4682-B298-CBBA8625E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CF08-276F-475C-993E-58CBADC20B2F}"/>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5" name="Footer Placeholder 4">
            <a:extLst>
              <a:ext uri="{FF2B5EF4-FFF2-40B4-BE49-F238E27FC236}">
                <a16:creationId xmlns:a16="http://schemas.microsoft.com/office/drawing/2014/main" id="{51F55607-777E-4945-9267-6C0B06CA9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754FB-3375-48E0-BD6D-89FFC347D13B}"/>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10587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41F-0C71-43A6-B611-F1A2C9610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3D5C5-7AAD-41AF-9693-30E433FE0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D274A-CB02-4857-A781-BB02DEDDEAB4}"/>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5" name="Footer Placeholder 4">
            <a:extLst>
              <a:ext uri="{FF2B5EF4-FFF2-40B4-BE49-F238E27FC236}">
                <a16:creationId xmlns:a16="http://schemas.microsoft.com/office/drawing/2014/main" id="{AF62CBBF-A3F6-4626-B14E-01873038C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14850-84A0-45C8-9645-47CC6E228EFE}"/>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271049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C4C0-495F-442F-BF8A-8C6FC1CDE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53B1A-43AA-4EAE-B90B-440442F42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557AA-550A-46D0-A740-718F5F4151CA}"/>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5" name="Footer Placeholder 4">
            <a:extLst>
              <a:ext uri="{FF2B5EF4-FFF2-40B4-BE49-F238E27FC236}">
                <a16:creationId xmlns:a16="http://schemas.microsoft.com/office/drawing/2014/main" id="{2D15798D-9B8C-4B25-893A-42E30E761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51747-DF2B-46BC-98D3-1DF88262678E}"/>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118475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3876-B619-444C-BF55-4AD8A102C7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DD75EF-EBC0-4D9A-8371-61F005E642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86A026-F7EE-425C-BE5C-375A927D9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A6B125-2666-47C8-8749-2078515A74DA}"/>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6" name="Footer Placeholder 5">
            <a:extLst>
              <a:ext uri="{FF2B5EF4-FFF2-40B4-BE49-F238E27FC236}">
                <a16:creationId xmlns:a16="http://schemas.microsoft.com/office/drawing/2014/main" id="{1707CB93-057E-4192-A970-7F77FE19D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C6AF4-9E1E-4DD4-9677-85F914F3B13F}"/>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56698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9FA7-394E-4693-BC2F-A1A2F21B8B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0AEBF8-05CB-4DF3-BD66-7ECC1A52F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58674F-EDBA-4ABF-BAE4-3AE8E620D0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1ABB81-63B1-4CA4-9D56-0EB988A24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265A4-06E9-48B8-94F5-3C0CD1FE0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6DC200-C2E6-43B1-8EE2-D618C41C2EA6}"/>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8" name="Footer Placeholder 7">
            <a:extLst>
              <a:ext uri="{FF2B5EF4-FFF2-40B4-BE49-F238E27FC236}">
                <a16:creationId xmlns:a16="http://schemas.microsoft.com/office/drawing/2014/main" id="{0E79A013-6DBB-4173-A26F-0097FA3782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1ED744-FD96-4F9F-8079-E30EF715B098}"/>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209667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F116-1A0F-413B-B045-1AB6D7DC96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324FE9-F8D8-420D-9AF6-B02788FA19C4}"/>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4" name="Footer Placeholder 3">
            <a:extLst>
              <a:ext uri="{FF2B5EF4-FFF2-40B4-BE49-F238E27FC236}">
                <a16:creationId xmlns:a16="http://schemas.microsoft.com/office/drawing/2014/main" id="{0CFE04F8-99AA-485D-A006-3FF556614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82016E-B772-4C7A-83E2-45B7BB9E98D1}"/>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4143671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781A5-1934-4DB7-90DF-0C949BD0326F}"/>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3" name="Footer Placeholder 2">
            <a:extLst>
              <a:ext uri="{FF2B5EF4-FFF2-40B4-BE49-F238E27FC236}">
                <a16:creationId xmlns:a16="http://schemas.microsoft.com/office/drawing/2014/main" id="{D6CF0B0D-17A7-444B-8155-076197852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FAB481-B79C-4852-8A65-90C87B06E024}"/>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191296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94EB-98D6-48ED-BF75-7574AD582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6D4C4-C370-447B-A41E-70119DBB8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72F34-7CAD-4B1C-9F67-E9E881BF9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E3349-2749-454A-9337-8B17ECA948E9}"/>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6" name="Footer Placeholder 5">
            <a:extLst>
              <a:ext uri="{FF2B5EF4-FFF2-40B4-BE49-F238E27FC236}">
                <a16:creationId xmlns:a16="http://schemas.microsoft.com/office/drawing/2014/main" id="{84F0D22D-345F-4AC0-8E27-A8A30F4B8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7566B-3E9D-41C0-8133-6476B1478BED}"/>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263800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907-1122-4511-8E1D-3D2BF8EC6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90F61F-A0A9-43EC-A7FA-5595496A27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3D96F9-58D8-46B3-A159-595EABB8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2725C-AC14-4F81-AFEE-C493683BD320}"/>
              </a:ext>
            </a:extLst>
          </p:cNvPr>
          <p:cNvSpPr>
            <a:spLocks noGrp="1"/>
          </p:cNvSpPr>
          <p:nvPr>
            <p:ph type="dt" sz="half" idx="10"/>
          </p:nvPr>
        </p:nvSpPr>
        <p:spPr/>
        <p:txBody>
          <a:bodyPr/>
          <a:lstStyle/>
          <a:p>
            <a:fld id="{37A81B08-EB99-4355-ACFF-0503AA092158}" type="datetimeFigureOut">
              <a:rPr lang="en-US" smtClean="0"/>
              <a:t>10/3/2025</a:t>
            </a:fld>
            <a:endParaRPr lang="en-US"/>
          </a:p>
        </p:txBody>
      </p:sp>
      <p:sp>
        <p:nvSpPr>
          <p:cNvPr id="6" name="Footer Placeholder 5">
            <a:extLst>
              <a:ext uri="{FF2B5EF4-FFF2-40B4-BE49-F238E27FC236}">
                <a16:creationId xmlns:a16="http://schemas.microsoft.com/office/drawing/2014/main" id="{BD362677-1DE5-4693-A310-C49561F465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8E0D2-D13F-4FC6-B8F8-ED06EE51BCDB}"/>
              </a:ext>
            </a:extLst>
          </p:cNvPr>
          <p:cNvSpPr>
            <a:spLocks noGrp="1"/>
          </p:cNvSpPr>
          <p:nvPr>
            <p:ph type="sldNum" sz="quarter" idx="12"/>
          </p:nvPr>
        </p:nvSpPr>
        <p:spPr/>
        <p:txBody>
          <a:bodyPr/>
          <a:lstStyle/>
          <a:p>
            <a:fld id="{1AA5B1D7-61ED-481E-BE1B-F774E9CB627B}" type="slidenum">
              <a:rPr lang="en-US" smtClean="0"/>
              <a:t>‹#›</a:t>
            </a:fld>
            <a:endParaRPr lang="en-US"/>
          </a:p>
        </p:txBody>
      </p:sp>
    </p:spTree>
    <p:extLst>
      <p:ext uri="{BB962C8B-B14F-4D97-AF65-F5344CB8AC3E}">
        <p14:creationId xmlns:p14="http://schemas.microsoft.com/office/powerpoint/2010/main" val="249217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5AC3E0-B65C-4762-9B77-94C9D89C6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0C8F9C-3831-4774-BC74-DB930685E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94FC3-D155-4AB6-A94A-06B2AD726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81B08-EB99-4355-ACFF-0503AA092158}" type="datetimeFigureOut">
              <a:rPr lang="en-US" smtClean="0"/>
              <a:t>10/3/2025</a:t>
            </a:fld>
            <a:endParaRPr lang="en-US"/>
          </a:p>
        </p:txBody>
      </p:sp>
      <p:sp>
        <p:nvSpPr>
          <p:cNvPr id="5" name="Footer Placeholder 4">
            <a:extLst>
              <a:ext uri="{FF2B5EF4-FFF2-40B4-BE49-F238E27FC236}">
                <a16:creationId xmlns:a16="http://schemas.microsoft.com/office/drawing/2014/main" id="{DC37575F-8383-4D34-A7B7-7D9E4238F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7D5D1B-406F-41FD-9CD6-893AB7E4A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5B1D7-61ED-481E-BE1B-F774E9CB627B}" type="slidenum">
              <a:rPr lang="en-US" smtClean="0"/>
              <a:t>‹#›</a:t>
            </a:fld>
            <a:endParaRPr lang="en-US"/>
          </a:p>
        </p:txBody>
      </p:sp>
    </p:spTree>
    <p:extLst>
      <p:ext uri="{BB962C8B-B14F-4D97-AF65-F5344CB8AC3E}">
        <p14:creationId xmlns:p14="http://schemas.microsoft.com/office/powerpoint/2010/main" val="993105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corf.sc.gov/sites/scorf/files/Documents/Unallowable%20Expenses%203.24%20(002).pdf"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corf.sc.gov/sites/scorf/files/Documents/Reporting%20Earned%20Interest.pdf"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corf.sc.gov/sites/scorf/files/Documents/Reporting%20Earned%20Interest.pdf"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public.tableau.com/app/profile/emily.ash2709/viz/shared/XXQN6JKN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scorf.sc.gov/apply-for-funds/technical-proposal-requirement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6196D57-4363-272C-A924-6356EFC18692}"/>
              </a:ext>
            </a:extLst>
          </p:cNvPr>
          <p:cNvSpPr txBox="1"/>
          <p:nvPr/>
        </p:nvSpPr>
        <p:spPr>
          <a:xfrm>
            <a:off x="0" y="1487276"/>
            <a:ext cx="6618345" cy="330540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100" kern="1200" dirty="0">
                <a:solidFill>
                  <a:schemeClr val="tx1"/>
                </a:solidFill>
                <a:latin typeface="+mj-lt"/>
                <a:ea typeface="+mj-ea"/>
                <a:cs typeface="+mj-cs"/>
              </a:rPr>
              <a:t>South Carolina Opioid Settlement Funds </a:t>
            </a:r>
          </a:p>
          <a:p>
            <a:pPr algn="ctr">
              <a:lnSpc>
                <a:spcPct val="90000"/>
              </a:lnSpc>
              <a:spcBef>
                <a:spcPct val="0"/>
              </a:spcBef>
              <a:spcAft>
                <a:spcPts val="600"/>
              </a:spcAft>
            </a:pPr>
            <a:r>
              <a:rPr lang="en-US" sz="5100" kern="1200" dirty="0">
                <a:solidFill>
                  <a:schemeClr val="tx1"/>
                </a:solidFill>
                <a:latin typeface="+mj-lt"/>
                <a:ea typeface="+mj-ea"/>
                <a:cs typeface="+mj-cs"/>
              </a:rPr>
              <a:t>Fall Refresher</a:t>
            </a:r>
          </a:p>
          <a:p>
            <a:pPr>
              <a:lnSpc>
                <a:spcPct val="90000"/>
              </a:lnSpc>
              <a:spcBef>
                <a:spcPct val="0"/>
              </a:spcBef>
              <a:spcAft>
                <a:spcPts val="600"/>
              </a:spcAft>
            </a:pPr>
            <a:endParaRPr lang="en-US" sz="51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A46A60-619E-4DF5-87C3-88B2082A78D3}"/>
              </a:ext>
            </a:extLst>
          </p:cNvPr>
          <p:cNvPicPr>
            <a:picLocks noChangeAspect="1"/>
          </p:cNvPicPr>
          <p:nvPr/>
        </p:nvPicPr>
        <p:blipFill>
          <a:blip r:embed="rId2"/>
          <a:stretch>
            <a:fillRect/>
          </a:stretch>
        </p:blipFill>
        <p:spPr>
          <a:xfrm>
            <a:off x="0" y="5578444"/>
            <a:ext cx="12192000" cy="1279556"/>
          </a:xfrm>
          <a:prstGeom prst="rect">
            <a:avLst/>
          </a:prstGeom>
        </p:spPr>
      </p:pic>
      <p:pic>
        <p:nvPicPr>
          <p:cNvPr id="13" name="Picture 12">
            <a:extLst>
              <a:ext uri="{FF2B5EF4-FFF2-40B4-BE49-F238E27FC236}">
                <a16:creationId xmlns:a16="http://schemas.microsoft.com/office/drawing/2014/main" id="{2D4B5602-A19C-B0AF-691C-4013CBF68C5C}"/>
              </a:ext>
            </a:extLst>
          </p:cNvPr>
          <p:cNvPicPr>
            <a:picLocks noChangeAspect="1"/>
          </p:cNvPicPr>
          <p:nvPr/>
        </p:nvPicPr>
        <p:blipFill>
          <a:blip r:embed="rId3"/>
          <a:stretch>
            <a:fillRect/>
          </a:stretch>
        </p:blipFill>
        <p:spPr>
          <a:xfrm>
            <a:off x="7478184" y="1368395"/>
            <a:ext cx="3379846" cy="3105368"/>
          </a:xfrm>
          <a:prstGeom prst="rect">
            <a:avLst/>
          </a:prstGeom>
        </p:spPr>
      </p:pic>
      <p:sp>
        <p:nvSpPr>
          <p:cNvPr id="15" name="TextBox 14">
            <a:extLst>
              <a:ext uri="{FF2B5EF4-FFF2-40B4-BE49-F238E27FC236}">
                <a16:creationId xmlns:a16="http://schemas.microsoft.com/office/drawing/2014/main" id="{0F47BB08-CC66-BF4F-4732-6A277C4D51D7}"/>
              </a:ext>
            </a:extLst>
          </p:cNvPr>
          <p:cNvSpPr txBox="1"/>
          <p:nvPr/>
        </p:nvSpPr>
        <p:spPr>
          <a:xfrm>
            <a:off x="7621168" y="4611048"/>
            <a:ext cx="6055567" cy="830997"/>
          </a:xfrm>
          <a:prstGeom prst="rect">
            <a:avLst/>
          </a:prstGeom>
          <a:noFill/>
        </p:spPr>
        <p:txBody>
          <a:bodyPr wrap="square" rtlCol="0">
            <a:spAutoFit/>
          </a:bodyPr>
          <a:lstStyle/>
          <a:p>
            <a:r>
              <a:rPr lang="en-US" sz="4800" dirty="0">
                <a:latin typeface="+mj-lt"/>
              </a:rPr>
              <a:t>Coffee Chat</a:t>
            </a:r>
          </a:p>
        </p:txBody>
      </p:sp>
      <p:pic>
        <p:nvPicPr>
          <p:cNvPr id="18" name="Picture 17">
            <a:extLst>
              <a:ext uri="{FF2B5EF4-FFF2-40B4-BE49-F238E27FC236}">
                <a16:creationId xmlns:a16="http://schemas.microsoft.com/office/drawing/2014/main" id="{FDC6951E-F9CC-E059-BFA4-93EB6D0E55BE}"/>
              </a:ext>
            </a:extLst>
          </p:cNvPr>
          <p:cNvPicPr>
            <a:picLocks noChangeAspect="1"/>
          </p:cNvPicPr>
          <p:nvPr/>
        </p:nvPicPr>
        <p:blipFill>
          <a:blip r:embed="rId4"/>
          <a:stretch>
            <a:fillRect/>
          </a:stretch>
        </p:blipFill>
        <p:spPr>
          <a:xfrm>
            <a:off x="0" y="2965"/>
            <a:ext cx="12192000" cy="1511015"/>
          </a:xfrm>
          <a:prstGeom prst="rect">
            <a:avLst/>
          </a:prstGeom>
        </p:spPr>
      </p:pic>
    </p:spTree>
    <p:extLst>
      <p:ext uri="{BB962C8B-B14F-4D97-AF65-F5344CB8AC3E}">
        <p14:creationId xmlns:p14="http://schemas.microsoft.com/office/powerpoint/2010/main" val="441031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814C90-1AC2-8093-5BEF-5DF22CC3208D}"/>
              </a:ext>
            </a:extLst>
          </p:cNvPr>
          <p:cNvPicPr>
            <a:picLocks noChangeAspect="1"/>
          </p:cNvPicPr>
          <p:nvPr/>
        </p:nvPicPr>
        <p:blipFill>
          <a:blip r:embed="rId2"/>
          <a:stretch>
            <a:fillRect/>
          </a:stretch>
        </p:blipFill>
        <p:spPr>
          <a:xfrm>
            <a:off x="0" y="5578444"/>
            <a:ext cx="12192000" cy="1279556"/>
          </a:xfrm>
          <a:prstGeom prst="rect">
            <a:avLst/>
          </a:prstGeom>
        </p:spPr>
      </p:pic>
      <p:sp>
        <p:nvSpPr>
          <p:cNvPr id="4" name="TextBox 3">
            <a:extLst>
              <a:ext uri="{FF2B5EF4-FFF2-40B4-BE49-F238E27FC236}">
                <a16:creationId xmlns:a16="http://schemas.microsoft.com/office/drawing/2014/main" id="{C7710B2F-B63B-12D1-A1AB-19945D912339}"/>
              </a:ext>
            </a:extLst>
          </p:cNvPr>
          <p:cNvSpPr txBox="1"/>
          <p:nvPr/>
        </p:nvSpPr>
        <p:spPr>
          <a:xfrm>
            <a:off x="578733" y="1545725"/>
            <a:ext cx="11520669" cy="3416320"/>
          </a:xfrm>
          <a:prstGeom prst="rect">
            <a:avLst/>
          </a:prstGeom>
          <a:noFill/>
        </p:spPr>
        <p:txBody>
          <a:bodyPr wrap="square">
            <a:spAutoFit/>
          </a:bodyPr>
          <a:lstStyle/>
          <a:p>
            <a:pPr marL="457200" indent="-457200" algn="l">
              <a:buFont typeface="Wingdings" panose="05000000000000000000" pitchFamily="2" charset="2"/>
              <a:buChar char="q"/>
            </a:pPr>
            <a:r>
              <a:rPr lang="en-US" b="0" i="0" u="none" strike="noStrike" baseline="0" dirty="0"/>
              <a:t>D</a:t>
            </a:r>
            <a:r>
              <a:rPr lang="en-US" sz="1800" b="0" i="0" u="none" strike="noStrike" baseline="0" dirty="0"/>
              <a:t>oes the budget justification follow the same order as the budget?</a:t>
            </a:r>
          </a:p>
          <a:p>
            <a:pPr algn="l"/>
            <a:endParaRPr lang="en-US" sz="1800" b="0" i="0" u="none" strike="noStrike" baseline="0" dirty="0"/>
          </a:p>
          <a:p>
            <a:pPr marL="285750" indent="-285750" algn="l">
              <a:buFont typeface="Wingdings" panose="05000000000000000000" pitchFamily="2" charset="2"/>
              <a:buChar char="q"/>
            </a:pPr>
            <a:r>
              <a:rPr lang="en-US" sz="1800" b="0" i="0" u="none" strike="noStrike" baseline="0" dirty="0"/>
              <a:t>   Does the budget justification give additional details to explain the costs included in the budget?</a:t>
            </a:r>
          </a:p>
          <a:p>
            <a:pPr algn="l"/>
            <a:endParaRPr lang="en-US" sz="1800" b="0" i="0" u="none" strike="noStrike" baseline="0" dirty="0"/>
          </a:p>
          <a:p>
            <a:pPr marL="285750" indent="-285750" algn="l">
              <a:buFont typeface="Wingdings" panose="05000000000000000000" pitchFamily="2" charset="2"/>
              <a:buChar char="q"/>
            </a:pPr>
            <a:r>
              <a:rPr lang="en-US" sz="1800" b="0" i="0" u="none" strike="noStrike" baseline="0" dirty="0"/>
              <a:t>   Does the budget justification include only items allowable, reasonable &amp; allocable?</a:t>
            </a:r>
          </a:p>
          <a:p>
            <a:pPr algn="l"/>
            <a:r>
              <a:rPr lang="en-US" dirty="0"/>
              <a:t>	 </a:t>
            </a:r>
            <a:r>
              <a:rPr lang="en-US" dirty="0">
                <a:hlinkClick r:id="rId3"/>
              </a:rPr>
              <a:t>unallowable expenses</a:t>
            </a:r>
            <a:endParaRPr lang="en-US" dirty="0"/>
          </a:p>
          <a:p>
            <a:pPr algn="l"/>
            <a:endParaRPr lang="en-US" sz="1800" b="0" i="0" u="none" strike="noStrike" baseline="0" dirty="0"/>
          </a:p>
          <a:p>
            <a:pPr marL="285750" indent="-285750" algn="l">
              <a:buFont typeface="Wingdings" panose="05000000000000000000" pitchFamily="2" charset="2"/>
              <a:buChar char="q"/>
            </a:pPr>
            <a:r>
              <a:rPr lang="en-US" dirty="0"/>
              <a:t>   </a:t>
            </a:r>
            <a:r>
              <a:rPr lang="en-US" b="0" i="0" u="none" strike="noStrike" baseline="0" dirty="0"/>
              <a:t>Is the budget justification easy to read (short paragraphs, headings for different budget categories, etc.)?</a:t>
            </a:r>
          </a:p>
          <a:p>
            <a:pPr algn="l"/>
            <a:endParaRPr lang="en-US" b="0" i="0" u="none" strike="noStrike" baseline="0" dirty="0"/>
          </a:p>
          <a:p>
            <a:pPr marL="285750" indent="-285750" algn="l">
              <a:buFont typeface="Wingdings" panose="05000000000000000000" pitchFamily="2" charset="2"/>
              <a:buChar char="q"/>
            </a:pPr>
            <a:r>
              <a:rPr lang="en-US" sz="1800" b="0" i="0" u="none" strike="noStrike" baseline="0" dirty="0"/>
              <a:t>   Is the budget justification concise? </a:t>
            </a:r>
          </a:p>
          <a:p>
            <a:pPr algn="l"/>
            <a:r>
              <a:rPr lang="en-US" dirty="0"/>
              <a:t> </a:t>
            </a:r>
          </a:p>
          <a:p>
            <a:pPr marL="285750" indent="-285750" algn="l">
              <a:buFont typeface="Wingdings" panose="05000000000000000000" pitchFamily="2" charset="2"/>
              <a:buChar char="q"/>
            </a:pPr>
            <a:r>
              <a:rPr lang="en-US" sz="1800" b="0" i="0" u="none" strike="noStrike" baseline="0" dirty="0"/>
              <a:t>   Do the numbers in the budget justification match those in the budget?</a:t>
            </a:r>
            <a:endParaRPr lang="en-US" dirty="0"/>
          </a:p>
        </p:txBody>
      </p:sp>
      <p:sp>
        <p:nvSpPr>
          <p:cNvPr id="5" name="TextBox 4">
            <a:extLst>
              <a:ext uri="{FF2B5EF4-FFF2-40B4-BE49-F238E27FC236}">
                <a16:creationId xmlns:a16="http://schemas.microsoft.com/office/drawing/2014/main" id="{5F7207B4-334F-D356-FB4D-2A86E9CB830A}"/>
              </a:ext>
            </a:extLst>
          </p:cNvPr>
          <p:cNvSpPr txBox="1"/>
          <p:nvPr/>
        </p:nvSpPr>
        <p:spPr>
          <a:xfrm>
            <a:off x="3527384" y="431338"/>
            <a:ext cx="5137231" cy="584775"/>
          </a:xfrm>
          <a:prstGeom prst="rect">
            <a:avLst/>
          </a:prstGeom>
          <a:noFill/>
        </p:spPr>
        <p:txBody>
          <a:bodyPr wrap="square" rtlCol="0">
            <a:spAutoFit/>
          </a:bodyPr>
          <a:lstStyle/>
          <a:p>
            <a:r>
              <a:rPr lang="en-US" sz="3200" b="1" dirty="0"/>
              <a:t>Budget Justification Checklist</a:t>
            </a:r>
          </a:p>
        </p:txBody>
      </p:sp>
      <p:cxnSp>
        <p:nvCxnSpPr>
          <p:cNvPr id="6" name="Straight Connector 5">
            <a:extLst>
              <a:ext uri="{FF2B5EF4-FFF2-40B4-BE49-F238E27FC236}">
                <a16:creationId xmlns:a16="http://schemas.microsoft.com/office/drawing/2014/main" id="{592FC6B6-8816-95ED-6414-270B5FA2B917}"/>
              </a:ext>
            </a:extLst>
          </p:cNvPr>
          <p:cNvCxnSpPr>
            <a:cxnSpLocks/>
          </p:cNvCxnSpPr>
          <p:nvPr/>
        </p:nvCxnSpPr>
        <p:spPr>
          <a:xfrm flipH="1">
            <a:off x="1890973" y="1170424"/>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2EEC13EB-9A43-A9F5-EE09-17AEAF629DCC}"/>
              </a:ext>
            </a:extLst>
          </p:cNvPr>
          <p:cNvPicPr>
            <a:picLocks noChangeAspect="1"/>
          </p:cNvPicPr>
          <p:nvPr/>
        </p:nvPicPr>
        <p:blipFill>
          <a:blip r:embed="rId4"/>
          <a:stretch>
            <a:fillRect/>
          </a:stretch>
        </p:blipFill>
        <p:spPr>
          <a:xfrm>
            <a:off x="10898155" y="5151380"/>
            <a:ext cx="1293845" cy="1706620"/>
          </a:xfrm>
          <a:prstGeom prst="rect">
            <a:avLst/>
          </a:prstGeom>
        </p:spPr>
      </p:pic>
    </p:spTree>
    <p:extLst>
      <p:ext uri="{BB962C8B-B14F-4D97-AF65-F5344CB8AC3E}">
        <p14:creationId xmlns:p14="http://schemas.microsoft.com/office/powerpoint/2010/main" val="214798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6381C-5EFE-9EB0-3601-7C57E048DFC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2844EEC-E025-35F8-1FE6-E7C07893D6FC}"/>
              </a:ext>
            </a:extLst>
          </p:cNvPr>
          <p:cNvPicPr>
            <a:picLocks noChangeAspect="1"/>
          </p:cNvPicPr>
          <p:nvPr/>
        </p:nvPicPr>
        <p:blipFill>
          <a:blip r:embed="rId2"/>
          <a:stretch>
            <a:fillRect/>
          </a:stretch>
        </p:blipFill>
        <p:spPr>
          <a:xfrm>
            <a:off x="0" y="5578444"/>
            <a:ext cx="12192000" cy="1279556"/>
          </a:xfrm>
          <a:prstGeom prst="rect">
            <a:avLst/>
          </a:prstGeom>
        </p:spPr>
      </p:pic>
      <p:sp>
        <p:nvSpPr>
          <p:cNvPr id="4" name="TextBox 3">
            <a:extLst>
              <a:ext uri="{FF2B5EF4-FFF2-40B4-BE49-F238E27FC236}">
                <a16:creationId xmlns:a16="http://schemas.microsoft.com/office/drawing/2014/main" id="{9CDC09B3-60EB-0444-B443-E1BA7DC61485}"/>
              </a:ext>
            </a:extLst>
          </p:cNvPr>
          <p:cNvSpPr txBox="1"/>
          <p:nvPr/>
        </p:nvSpPr>
        <p:spPr>
          <a:xfrm>
            <a:off x="578733" y="1545725"/>
            <a:ext cx="11520669" cy="2585323"/>
          </a:xfrm>
          <a:prstGeom prst="rect">
            <a:avLst/>
          </a:prstGeom>
          <a:noFill/>
        </p:spPr>
        <p:txBody>
          <a:bodyPr wrap="square">
            <a:spAutoFit/>
          </a:bodyPr>
          <a:lstStyle/>
          <a:p>
            <a:r>
              <a:rPr lang="en-US" dirty="0"/>
              <a:t>Be sure everything in your budget and budget justification is referenced in the proposal description/narrative as well—and be sure everything mentioned in your proposal description that would incur cost is explained in the budget and budget justification!</a:t>
            </a:r>
          </a:p>
          <a:p>
            <a:pPr algn="l"/>
            <a:endParaRPr lang="en-US" dirty="0"/>
          </a:p>
          <a:p>
            <a:r>
              <a:rPr lang="en-US" dirty="0"/>
              <a:t>Remember, all costs must be </a:t>
            </a:r>
            <a:r>
              <a:rPr lang="en-US" b="1" dirty="0"/>
              <a:t>reasonable, allowable, and allocable:</a:t>
            </a:r>
            <a:endParaRPr lang="en-US" dirty="0"/>
          </a:p>
          <a:p>
            <a:pPr lvl="1"/>
            <a:r>
              <a:rPr lang="en-US" dirty="0"/>
              <a:t>Allowable refers to costs that may be charged to a grant or contract.</a:t>
            </a:r>
          </a:p>
          <a:p>
            <a:pPr lvl="1"/>
            <a:r>
              <a:rPr lang="en-US" dirty="0"/>
              <a:t>Allocable refers to costs that are necessary for the success of the project.</a:t>
            </a:r>
          </a:p>
          <a:p>
            <a:pPr lvl="1"/>
            <a:r>
              <a:rPr lang="en-US" dirty="0"/>
              <a:t>Reasonable refers to actions a prudent business person would employ.</a:t>
            </a:r>
          </a:p>
          <a:p>
            <a:pPr algn="l"/>
            <a:endParaRPr lang="en-US" dirty="0"/>
          </a:p>
        </p:txBody>
      </p:sp>
      <p:sp>
        <p:nvSpPr>
          <p:cNvPr id="5" name="TextBox 4">
            <a:extLst>
              <a:ext uri="{FF2B5EF4-FFF2-40B4-BE49-F238E27FC236}">
                <a16:creationId xmlns:a16="http://schemas.microsoft.com/office/drawing/2014/main" id="{A93FE27E-8550-967B-F5BF-A101B754D857}"/>
              </a:ext>
            </a:extLst>
          </p:cNvPr>
          <p:cNvSpPr txBox="1"/>
          <p:nvPr/>
        </p:nvSpPr>
        <p:spPr>
          <a:xfrm>
            <a:off x="3527384" y="431338"/>
            <a:ext cx="5137231" cy="584775"/>
          </a:xfrm>
          <a:prstGeom prst="rect">
            <a:avLst/>
          </a:prstGeom>
          <a:noFill/>
        </p:spPr>
        <p:txBody>
          <a:bodyPr wrap="square" rtlCol="0">
            <a:spAutoFit/>
          </a:bodyPr>
          <a:lstStyle/>
          <a:p>
            <a:r>
              <a:rPr lang="en-US" sz="3200" b="1" dirty="0"/>
              <a:t>Budget Justification Checklist</a:t>
            </a:r>
          </a:p>
        </p:txBody>
      </p:sp>
      <p:cxnSp>
        <p:nvCxnSpPr>
          <p:cNvPr id="6" name="Straight Connector 5">
            <a:extLst>
              <a:ext uri="{FF2B5EF4-FFF2-40B4-BE49-F238E27FC236}">
                <a16:creationId xmlns:a16="http://schemas.microsoft.com/office/drawing/2014/main" id="{EAF8331D-3050-510E-769F-476DEACE4F15}"/>
              </a:ext>
            </a:extLst>
          </p:cNvPr>
          <p:cNvCxnSpPr>
            <a:cxnSpLocks/>
          </p:cNvCxnSpPr>
          <p:nvPr/>
        </p:nvCxnSpPr>
        <p:spPr>
          <a:xfrm flipH="1">
            <a:off x="1890973" y="1170424"/>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6ECD22BA-B953-127A-55C4-0EB05F13E743}"/>
              </a:ext>
            </a:extLst>
          </p:cNvPr>
          <p:cNvPicPr>
            <a:picLocks noChangeAspect="1"/>
          </p:cNvPicPr>
          <p:nvPr/>
        </p:nvPicPr>
        <p:blipFill>
          <a:blip r:embed="rId3"/>
          <a:stretch>
            <a:fillRect/>
          </a:stretch>
        </p:blipFill>
        <p:spPr>
          <a:xfrm>
            <a:off x="10898155" y="5151380"/>
            <a:ext cx="1293845" cy="1706620"/>
          </a:xfrm>
          <a:prstGeom prst="rect">
            <a:avLst/>
          </a:prstGeom>
        </p:spPr>
      </p:pic>
    </p:spTree>
    <p:extLst>
      <p:ext uri="{BB962C8B-B14F-4D97-AF65-F5344CB8AC3E}">
        <p14:creationId xmlns:p14="http://schemas.microsoft.com/office/powerpoint/2010/main" val="113574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FF4CD5-2CCD-9622-1103-D2452A6A7437}"/>
              </a:ext>
            </a:extLst>
          </p:cNvPr>
          <p:cNvSpPr txBox="1"/>
          <p:nvPr/>
        </p:nvSpPr>
        <p:spPr>
          <a:xfrm>
            <a:off x="916631" y="1769204"/>
            <a:ext cx="10984375" cy="2585323"/>
          </a:xfrm>
          <a:prstGeom prst="rect">
            <a:avLst/>
          </a:prstGeom>
          <a:noFill/>
        </p:spPr>
        <p:txBody>
          <a:bodyPr wrap="square">
            <a:spAutoFit/>
          </a:bodyPr>
          <a:lstStyle/>
          <a:p>
            <a:r>
              <a:rPr lang="en-US" dirty="0"/>
              <a:t>Guaranteed Political Subdivisions (GPS) must maintain all SCORF funds received in an insured, interest-bearing account. Interest must be earned on all SCORF funds received in advance of expenditures and/or on funds received but expenditures were delayed. </a:t>
            </a:r>
          </a:p>
          <a:p>
            <a:endParaRPr lang="en-US" dirty="0"/>
          </a:p>
          <a:p>
            <a:r>
              <a:rPr lang="en-US" dirty="0"/>
              <a:t>Interest earned on GPS SCORF funds  and unexpended funds (carry over)must be applied to new requests for disbursement as additional funds are requested. </a:t>
            </a:r>
          </a:p>
          <a:p>
            <a:endParaRPr lang="en-US" dirty="0"/>
          </a:p>
          <a:p>
            <a:endParaRPr lang="en-US" dirty="0"/>
          </a:p>
          <a:p>
            <a:endParaRPr lang="en-US" dirty="0"/>
          </a:p>
        </p:txBody>
      </p:sp>
      <p:sp>
        <p:nvSpPr>
          <p:cNvPr id="5" name="TextBox 4">
            <a:extLst>
              <a:ext uri="{FF2B5EF4-FFF2-40B4-BE49-F238E27FC236}">
                <a16:creationId xmlns:a16="http://schemas.microsoft.com/office/drawing/2014/main" id="{10997C3F-FF46-2078-5901-62FD3F5F339F}"/>
              </a:ext>
            </a:extLst>
          </p:cNvPr>
          <p:cNvSpPr txBox="1"/>
          <p:nvPr/>
        </p:nvSpPr>
        <p:spPr>
          <a:xfrm>
            <a:off x="3048963" y="104118"/>
            <a:ext cx="6094070" cy="1077218"/>
          </a:xfrm>
          <a:prstGeom prst="rect">
            <a:avLst/>
          </a:prstGeom>
          <a:noFill/>
        </p:spPr>
        <p:txBody>
          <a:bodyPr wrap="square">
            <a:spAutoFit/>
          </a:bodyPr>
          <a:lstStyle/>
          <a:p>
            <a:r>
              <a:rPr lang="en-US" sz="3200" b="1" dirty="0"/>
              <a:t> </a:t>
            </a:r>
            <a:r>
              <a:rPr lang="en-US" sz="3200" b="1" dirty="0">
                <a:hlinkClick r:id="rId2"/>
              </a:rPr>
              <a:t>Earned Interest </a:t>
            </a:r>
            <a:r>
              <a:rPr lang="en-US" sz="3200" b="1" dirty="0"/>
              <a:t>on SCORF Funds</a:t>
            </a:r>
          </a:p>
          <a:p>
            <a:endParaRPr lang="en-US" sz="3200" b="1" dirty="0"/>
          </a:p>
        </p:txBody>
      </p:sp>
      <p:cxnSp>
        <p:nvCxnSpPr>
          <p:cNvPr id="6" name="Straight Connector 5">
            <a:extLst>
              <a:ext uri="{FF2B5EF4-FFF2-40B4-BE49-F238E27FC236}">
                <a16:creationId xmlns:a16="http://schemas.microsoft.com/office/drawing/2014/main" id="{7FDA7CAB-1470-D6EB-68D6-0A661D6447DE}"/>
              </a:ext>
            </a:extLst>
          </p:cNvPr>
          <p:cNvCxnSpPr>
            <a:cxnSpLocks/>
          </p:cNvCxnSpPr>
          <p:nvPr/>
        </p:nvCxnSpPr>
        <p:spPr>
          <a:xfrm flipH="1">
            <a:off x="1942212" y="688893"/>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D5FE0C61-03FC-4211-4EF1-753A6D72BE70}"/>
              </a:ext>
            </a:extLst>
          </p:cNvPr>
          <p:cNvPicPr>
            <a:picLocks noChangeAspect="1"/>
          </p:cNvPicPr>
          <p:nvPr/>
        </p:nvPicPr>
        <p:blipFill>
          <a:blip r:embed="rId3"/>
          <a:stretch>
            <a:fillRect/>
          </a:stretch>
        </p:blipFill>
        <p:spPr>
          <a:xfrm>
            <a:off x="0" y="5578444"/>
            <a:ext cx="12192000" cy="1279556"/>
          </a:xfrm>
          <a:prstGeom prst="rect">
            <a:avLst/>
          </a:prstGeom>
        </p:spPr>
      </p:pic>
      <p:pic>
        <p:nvPicPr>
          <p:cNvPr id="2" name="Picture 1">
            <a:extLst>
              <a:ext uri="{FF2B5EF4-FFF2-40B4-BE49-F238E27FC236}">
                <a16:creationId xmlns:a16="http://schemas.microsoft.com/office/drawing/2014/main" id="{239E531A-DDB6-598D-304A-E0D858601A87}"/>
              </a:ext>
            </a:extLst>
          </p:cNvPr>
          <p:cNvPicPr>
            <a:picLocks noChangeAspect="1"/>
          </p:cNvPicPr>
          <p:nvPr/>
        </p:nvPicPr>
        <p:blipFill>
          <a:blip r:embed="rId4"/>
          <a:stretch>
            <a:fillRect/>
          </a:stretch>
        </p:blipFill>
        <p:spPr>
          <a:xfrm>
            <a:off x="10898155" y="5383762"/>
            <a:ext cx="1293845" cy="1474237"/>
          </a:xfrm>
          <a:prstGeom prst="rect">
            <a:avLst/>
          </a:prstGeom>
        </p:spPr>
      </p:pic>
    </p:spTree>
    <p:extLst>
      <p:ext uri="{BB962C8B-B14F-4D97-AF65-F5344CB8AC3E}">
        <p14:creationId xmlns:p14="http://schemas.microsoft.com/office/powerpoint/2010/main" val="55802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33ECB-5E1F-EA61-3458-8FC81482A1D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9013B6F-631D-7384-F1FA-C4C3BA7F2B79}"/>
              </a:ext>
            </a:extLst>
          </p:cNvPr>
          <p:cNvSpPr txBox="1"/>
          <p:nvPr/>
        </p:nvSpPr>
        <p:spPr>
          <a:xfrm>
            <a:off x="3048963" y="104118"/>
            <a:ext cx="6094070" cy="1077218"/>
          </a:xfrm>
          <a:prstGeom prst="rect">
            <a:avLst/>
          </a:prstGeom>
          <a:noFill/>
        </p:spPr>
        <p:txBody>
          <a:bodyPr wrap="square">
            <a:spAutoFit/>
          </a:bodyPr>
          <a:lstStyle/>
          <a:p>
            <a:r>
              <a:rPr lang="en-US" sz="3200" b="1" dirty="0"/>
              <a:t> </a:t>
            </a:r>
            <a:r>
              <a:rPr lang="en-US" sz="3200" b="1" dirty="0">
                <a:hlinkClick r:id="rId2"/>
              </a:rPr>
              <a:t>Earned Interest </a:t>
            </a:r>
            <a:r>
              <a:rPr lang="en-US" sz="3200" b="1" dirty="0"/>
              <a:t>on SCORF Funds</a:t>
            </a:r>
          </a:p>
          <a:p>
            <a:endParaRPr lang="en-US" sz="3200" b="1" dirty="0"/>
          </a:p>
        </p:txBody>
      </p:sp>
      <p:cxnSp>
        <p:nvCxnSpPr>
          <p:cNvPr id="6" name="Straight Connector 5">
            <a:extLst>
              <a:ext uri="{FF2B5EF4-FFF2-40B4-BE49-F238E27FC236}">
                <a16:creationId xmlns:a16="http://schemas.microsoft.com/office/drawing/2014/main" id="{1228DF7B-E747-3978-1AB9-98E6B6C7C26E}"/>
              </a:ext>
            </a:extLst>
          </p:cNvPr>
          <p:cNvCxnSpPr>
            <a:cxnSpLocks/>
          </p:cNvCxnSpPr>
          <p:nvPr/>
        </p:nvCxnSpPr>
        <p:spPr>
          <a:xfrm flipH="1">
            <a:off x="1942212" y="688893"/>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EBAC9AE8-4F3B-B595-75F6-4EE1869CD54F}"/>
              </a:ext>
            </a:extLst>
          </p:cNvPr>
          <p:cNvPicPr>
            <a:picLocks noChangeAspect="1"/>
          </p:cNvPicPr>
          <p:nvPr/>
        </p:nvPicPr>
        <p:blipFill>
          <a:blip r:embed="rId3"/>
          <a:stretch>
            <a:fillRect/>
          </a:stretch>
        </p:blipFill>
        <p:spPr>
          <a:xfrm>
            <a:off x="0" y="5578444"/>
            <a:ext cx="12192000" cy="1279556"/>
          </a:xfrm>
          <a:prstGeom prst="rect">
            <a:avLst/>
          </a:prstGeom>
        </p:spPr>
      </p:pic>
      <p:pic>
        <p:nvPicPr>
          <p:cNvPr id="2" name="Picture 1">
            <a:extLst>
              <a:ext uri="{FF2B5EF4-FFF2-40B4-BE49-F238E27FC236}">
                <a16:creationId xmlns:a16="http://schemas.microsoft.com/office/drawing/2014/main" id="{72E616D6-BB81-D967-9849-2DAA8F4D1EC1}"/>
              </a:ext>
            </a:extLst>
          </p:cNvPr>
          <p:cNvPicPr>
            <a:picLocks noChangeAspect="1"/>
          </p:cNvPicPr>
          <p:nvPr/>
        </p:nvPicPr>
        <p:blipFill>
          <a:blip r:embed="rId4"/>
          <a:stretch>
            <a:fillRect/>
          </a:stretch>
        </p:blipFill>
        <p:spPr>
          <a:xfrm>
            <a:off x="10898155" y="5383762"/>
            <a:ext cx="1293845" cy="1474237"/>
          </a:xfrm>
          <a:prstGeom prst="rect">
            <a:avLst/>
          </a:prstGeom>
        </p:spPr>
      </p:pic>
      <p:pic>
        <p:nvPicPr>
          <p:cNvPr id="8" name="Picture 7">
            <a:extLst>
              <a:ext uri="{FF2B5EF4-FFF2-40B4-BE49-F238E27FC236}">
                <a16:creationId xmlns:a16="http://schemas.microsoft.com/office/drawing/2014/main" id="{34C692A6-5610-4731-4386-7EA135475DF2}"/>
              </a:ext>
            </a:extLst>
          </p:cNvPr>
          <p:cNvPicPr>
            <a:picLocks noChangeAspect="1"/>
          </p:cNvPicPr>
          <p:nvPr/>
        </p:nvPicPr>
        <p:blipFill>
          <a:blip r:embed="rId5"/>
          <a:stretch>
            <a:fillRect/>
          </a:stretch>
        </p:blipFill>
        <p:spPr>
          <a:xfrm>
            <a:off x="2204494" y="1317597"/>
            <a:ext cx="8214853" cy="4011905"/>
          </a:xfrm>
          <a:prstGeom prst="rect">
            <a:avLst/>
          </a:prstGeom>
        </p:spPr>
      </p:pic>
    </p:spTree>
    <p:extLst>
      <p:ext uri="{BB962C8B-B14F-4D97-AF65-F5344CB8AC3E}">
        <p14:creationId xmlns:p14="http://schemas.microsoft.com/office/powerpoint/2010/main" val="322958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362A3-5E15-44E0-9427-AE12B56F24D1}"/>
              </a:ext>
            </a:extLst>
          </p:cNvPr>
          <p:cNvPicPr>
            <a:picLocks noChangeAspect="1"/>
          </p:cNvPicPr>
          <p:nvPr/>
        </p:nvPicPr>
        <p:blipFill>
          <a:blip r:embed="rId2"/>
          <a:stretch>
            <a:fillRect/>
          </a:stretch>
        </p:blipFill>
        <p:spPr>
          <a:xfrm>
            <a:off x="0" y="5578444"/>
            <a:ext cx="12192000" cy="1279556"/>
          </a:xfrm>
          <a:prstGeom prst="rect">
            <a:avLst/>
          </a:prstGeom>
        </p:spPr>
      </p:pic>
      <p:sp>
        <p:nvSpPr>
          <p:cNvPr id="5" name="TextBox 4">
            <a:extLst>
              <a:ext uri="{FF2B5EF4-FFF2-40B4-BE49-F238E27FC236}">
                <a16:creationId xmlns:a16="http://schemas.microsoft.com/office/drawing/2014/main" id="{3F12ECB2-48D3-0101-849D-51C356411B06}"/>
              </a:ext>
            </a:extLst>
          </p:cNvPr>
          <p:cNvSpPr txBox="1"/>
          <p:nvPr/>
        </p:nvSpPr>
        <p:spPr>
          <a:xfrm>
            <a:off x="3879551" y="125424"/>
            <a:ext cx="6094602" cy="584775"/>
          </a:xfrm>
          <a:prstGeom prst="rect">
            <a:avLst/>
          </a:prstGeom>
          <a:noFill/>
        </p:spPr>
        <p:txBody>
          <a:bodyPr wrap="square">
            <a:spAutoFit/>
          </a:bodyPr>
          <a:lstStyle/>
          <a:p>
            <a:r>
              <a:rPr lang="en-US" sz="3200" b="1" dirty="0"/>
              <a:t>Program Reporting</a:t>
            </a:r>
          </a:p>
        </p:txBody>
      </p:sp>
      <p:cxnSp>
        <p:nvCxnSpPr>
          <p:cNvPr id="6" name="Straight Connector 5">
            <a:extLst>
              <a:ext uri="{FF2B5EF4-FFF2-40B4-BE49-F238E27FC236}">
                <a16:creationId xmlns:a16="http://schemas.microsoft.com/office/drawing/2014/main" id="{BAE01D80-BFD1-D5EC-51DA-40F44BBD7C11}"/>
              </a:ext>
            </a:extLst>
          </p:cNvPr>
          <p:cNvCxnSpPr>
            <a:cxnSpLocks/>
          </p:cNvCxnSpPr>
          <p:nvPr/>
        </p:nvCxnSpPr>
        <p:spPr>
          <a:xfrm flipH="1">
            <a:off x="1884337" y="776884"/>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304FDC16-CBC3-196D-47E0-A1FFA3CEDD18}"/>
              </a:ext>
            </a:extLst>
          </p:cNvPr>
          <p:cNvPicPr>
            <a:picLocks noChangeAspect="1"/>
          </p:cNvPicPr>
          <p:nvPr/>
        </p:nvPicPr>
        <p:blipFill>
          <a:blip r:embed="rId3"/>
          <a:stretch>
            <a:fillRect/>
          </a:stretch>
        </p:blipFill>
        <p:spPr>
          <a:xfrm>
            <a:off x="10898155" y="5151380"/>
            <a:ext cx="1293845" cy="1706620"/>
          </a:xfrm>
          <a:prstGeom prst="rect">
            <a:avLst/>
          </a:prstGeom>
        </p:spPr>
      </p:pic>
      <p:pic>
        <p:nvPicPr>
          <p:cNvPr id="8" name="Picture 7">
            <a:extLst>
              <a:ext uri="{FF2B5EF4-FFF2-40B4-BE49-F238E27FC236}">
                <a16:creationId xmlns:a16="http://schemas.microsoft.com/office/drawing/2014/main" id="{2925241A-F496-09F6-9739-6646850B3AB5}"/>
              </a:ext>
            </a:extLst>
          </p:cNvPr>
          <p:cNvPicPr>
            <a:picLocks noChangeAspect="1"/>
          </p:cNvPicPr>
          <p:nvPr/>
        </p:nvPicPr>
        <p:blipFill>
          <a:blip r:embed="rId4"/>
          <a:stretch>
            <a:fillRect/>
          </a:stretch>
        </p:blipFill>
        <p:spPr>
          <a:xfrm>
            <a:off x="353771" y="878860"/>
            <a:ext cx="11039061" cy="4511616"/>
          </a:xfrm>
          <a:prstGeom prst="rect">
            <a:avLst/>
          </a:prstGeom>
        </p:spPr>
      </p:pic>
      <p:pic>
        <p:nvPicPr>
          <p:cNvPr id="4" name="Picture 3">
            <a:extLst>
              <a:ext uri="{FF2B5EF4-FFF2-40B4-BE49-F238E27FC236}">
                <a16:creationId xmlns:a16="http://schemas.microsoft.com/office/drawing/2014/main" id="{E52606C6-B41B-E273-DC41-A20A3B14B2C8}"/>
              </a:ext>
            </a:extLst>
          </p:cNvPr>
          <p:cNvPicPr>
            <a:picLocks noChangeAspect="1"/>
          </p:cNvPicPr>
          <p:nvPr/>
        </p:nvPicPr>
        <p:blipFill>
          <a:blip r:embed="rId5"/>
          <a:stretch>
            <a:fillRect/>
          </a:stretch>
        </p:blipFill>
        <p:spPr>
          <a:xfrm>
            <a:off x="10660169" y="0"/>
            <a:ext cx="1004177" cy="1978087"/>
          </a:xfrm>
          <a:prstGeom prst="rect">
            <a:avLst/>
          </a:prstGeom>
        </p:spPr>
      </p:pic>
    </p:spTree>
    <p:extLst>
      <p:ext uri="{BB962C8B-B14F-4D97-AF65-F5344CB8AC3E}">
        <p14:creationId xmlns:p14="http://schemas.microsoft.com/office/powerpoint/2010/main" val="37986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362A3-5E15-44E0-9427-AE12B56F24D1}"/>
              </a:ext>
            </a:extLst>
          </p:cNvPr>
          <p:cNvPicPr>
            <a:picLocks noChangeAspect="1"/>
          </p:cNvPicPr>
          <p:nvPr/>
        </p:nvPicPr>
        <p:blipFill>
          <a:blip r:embed="rId2"/>
          <a:stretch>
            <a:fillRect/>
          </a:stretch>
        </p:blipFill>
        <p:spPr>
          <a:xfrm>
            <a:off x="0" y="5578444"/>
            <a:ext cx="12192000" cy="1279556"/>
          </a:xfrm>
          <a:prstGeom prst="rect">
            <a:avLst/>
          </a:prstGeom>
        </p:spPr>
      </p:pic>
      <p:sp>
        <p:nvSpPr>
          <p:cNvPr id="4" name="TextBox 3">
            <a:extLst>
              <a:ext uri="{FF2B5EF4-FFF2-40B4-BE49-F238E27FC236}">
                <a16:creationId xmlns:a16="http://schemas.microsoft.com/office/drawing/2014/main" id="{4BE64470-8532-812A-B8A2-2324135AFC57}"/>
              </a:ext>
            </a:extLst>
          </p:cNvPr>
          <p:cNvSpPr txBox="1"/>
          <p:nvPr/>
        </p:nvSpPr>
        <p:spPr>
          <a:xfrm>
            <a:off x="4381149" y="335452"/>
            <a:ext cx="6094602" cy="584775"/>
          </a:xfrm>
          <a:prstGeom prst="rect">
            <a:avLst/>
          </a:prstGeom>
          <a:noFill/>
        </p:spPr>
        <p:txBody>
          <a:bodyPr wrap="square">
            <a:spAutoFit/>
          </a:bodyPr>
          <a:lstStyle/>
          <a:p>
            <a:r>
              <a:rPr lang="en-US" sz="3200" b="1" dirty="0"/>
              <a:t>Fiscal Reporting</a:t>
            </a:r>
          </a:p>
        </p:txBody>
      </p:sp>
      <p:cxnSp>
        <p:nvCxnSpPr>
          <p:cNvPr id="5" name="Straight Connector 4">
            <a:extLst>
              <a:ext uri="{FF2B5EF4-FFF2-40B4-BE49-F238E27FC236}">
                <a16:creationId xmlns:a16="http://schemas.microsoft.com/office/drawing/2014/main" id="{01AA03D3-8326-738B-5B09-6D54E364A4EB}"/>
              </a:ext>
            </a:extLst>
          </p:cNvPr>
          <p:cNvCxnSpPr>
            <a:cxnSpLocks/>
          </p:cNvCxnSpPr>
          <p:nvPr/>
        </p:nvCxnSpPr>
        <p:spPr>
          <a:xfrm flipH="1">
            <a:off x="1885426" y="964734"/>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EE0EADC2-669A-4828-BCCC-9694ACE6AD00}"/>
              </a:ext>
            </a:extLst>
          </p:cNvPr>
          <p:cNvPicPr>
            <a:picLocks noChangeAspect="1"/>
          </p:cNvPicPr>
          <p:nvPr/>
        </p:nvPicPr>
        <p:blipFill>
          <a:blip r:embed="rId3"/>
          <a:stretch>
            <a:fillRect/>
          </a:stretch>
        </p:blipFill>
        <p:spPr>
          <a:xfrm>
            <a:off x="10898155" y="5151380"/>
            <a:ext cx="1293845" cy="1706620"/>
          </a:xfrm>
          <a:prstGeom prst="rect">
            <a:avLst/>
          </a:prstGeom>
        </p:spPr>
      </p:pic>
      <p:pic>
        <p:nvPicPr>
          <p:cNvPr id="7" name="Picture 6">
            <a:extLst>
              <a:ext uri="{FF2B5EF4-FFF2-40B4-BE49-F238E27FC236}">
                <a16:creationId xmlns:a16="http://schemas.microsoft.com/office/drawing/2014/main" id="{E3EA80CF-FC3F-C438-1D4D-00091C33A4A4}"/>
              </a:ext>
            </a:extLst>
          </p:cNvPr>
          <p:cNvPicPr>
            <a:picLocks noChangeAspect="1"/>
          </p:cNvPicPr>
          <p:nvPr/>
        </p:nvPicPr>
        <p:blipFill>
          <a:blip r:embed="rId4"/>
          <a:stretch>
            <a:fillRect/>
          </a:stretch>
        </p:blipFill>
        <p:spPr>
          <a:xfrm>
            <a:off x="185142" y="1053653"/>
            <a:ext cx="10864527" cy="4363683"/>
          </a:xfrm>
          <a:prstGeom prst="rect">
            <a:avLst/>
          </a:prstGeom>
        </p:spPr>
      </p:pic>
    </p:spTree>
    <p:extLst>
      <p:ext uri="{BB962C8B-B14F-4D97-AF65-F5344CB8AC3E}">
        <p14:creationId xmlns:p14="http://schemas.microsoft.com/office/powerpoint/2010/main" val="1031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713E19-8D76-5BE7-7C0C-CEF59317C564}"/>
              </a:ext>
            </a:extLst>
          </p:cNvPr>
          <p:cNvPicPr>
            <a:picLocks noChangeAspect="1"/>
          </p:cNvPicPr>
          <p:nvPr/>
        </p:nvPicPr>
        <p:blipFill>
          <a:blip r:embed="rId2"/>
          <a:stretch>
            <a:fillRect/>
          </a:stretch>
        </p:blipFill>
        <p:spPr>
          <a:xfrm>
            <a:off x="0" y="5578444"/>
            <a:ext cx="12192000" cy="1279556"/>
          </a:xfrm>
          <a:prstGeom prst="rect">
            <a:avLst/>
          </a:prstGeom>
        </p:spPr>
      </p:pic>
      <p:sp>
        <p:nvSpPr>
          <p:cNvPr id="5" name="TextBox 4">
            <a:extLst>
              <a:ext uri="{FF2B5EF4-FFF2-40B4-BE49-F238E27FC236}">
                <a16:creationId xmlns:a16="http://schemas.microsoft.com/office/drawing/2014/main" id="{1804029B-49D6-72F9-CB5F-ACB9194A1243}"/>
              </a:ext>
            </a:extLst>
          </p:cNvPr>
          <p:cNvSpPr txBox="1"/>
          <p:nvPr/>
        </p:nvSpPr>
        <p:spPr>
          <a:xfrm>
            <a:off x="3201099" y="213143"/>
            <a:ext cx="6094602" cy="584775"/>
          </a:xfrm>
          <a:prstGeom prst="rect">
            <a:avLst/>
          </a:prstGeom>
          <a:noFill/>
        </p:spPr>
        <p:txBody>
          <a:bodyPr wrap="square">
            <a:spAutoFit/>
          </a:bodyPr>
          <a:lstStyle/>
          <a:p>
            <a:r>
              <a:rPr lang="en-US" sz="3200" b="1" dirty="0"/>
              <a:t>Naloxone Distribution Reporting</a:t>
            </a:r>
          </a:p>
        </p:txBody>
      </p:sp>
      <p:cxnSp>
        <p:nvCxnSpPr>
          <p:cNvPr id="6" name="Straight Connector 5">
            <a:extLst>
              <a:ext uri="{FF2B5EF4-FFF2-40B4-BE49-F238E27FC236}">
                <a16:creationId xmlns:a16="http://schemas.microsoft.com/office/drawing/2014/main" id="{B0608F94-EB93-D144-CFA5-58D0FF436A7C}"/>
              </a:ext>
            </a:extLst>
          </p:cNvPr>
          <p:cNvCxnSpPr>
            <a:cxnSpLocks/>
          </p:cNvCxnSpPr>
          <p:nvPr/>
        </p:nvCxnSpPr>
        <p:spPr>
          <a:xfrm flipH="1">
            <a:off x="1860712" y="874118"/>
            <a:ext cx="7977930"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30945A3-1D53-5030-59C8-7F070AED0FDA}"/>
              </a:ext>
            </a:extLst>
          </p:cNvPr>
          <p:cNvSpPr txBox="1"/>
          <p:nvPr/>
        </p:nvSpPr>
        <p:spPr>
          <a:xfrm>
            <a:off x="6977068" y="1823781"/>
            <a:ext cx="2861574" cy="646331"/>
          </a:xfrm>
          <a:prstGeom prst="rect">
            <a:avLst/>
          </a:prstGeom>
          <a:noFill/>
        </p:spPr>
        <p:txBody>
          <a:bodyPr wrap="square">
            <a:spAutoFit/>
          </a:bodyPr>
          <a:lstStyle/>
          <a:p>
            <a:pPr algn="l"/>
            <a:r>
              <a:rPr lang="en-US" b="0" i="0" u="none" strike="noStrike" dirty="0">
                <a:solidFill>
                  <a:srgbClr val="3366CC"/>
                </a:solidFill>
                <a:effectLst/>
                <a:latin typeface="Arial" panose="020B0604020202020204" pitchFamily="34" charset="0"/>
                <a:hlinkClick r:id="rId3" tooltip="South Carolina Naloxone Saturation Dashboard"/>
              </a:rPr>
              <a:t>South Carolina Naloxone Saturation Dashboard</a:t>
            </a:r>
            <a:endParaRPr lang="en-US" b="0" i="0" dirty="0">
              <a:solidFill>
                <a:srgbClr val="000000"/>
              </a:solidFill>
              <a:effectLst/>
              <a:latin typeface="Arial" panose="020B0604020202020204" pitchFamily="34" charset="0"/>
            </a:endParaRPr>
          </a:p>
        </p:txBody>
      </p:sp>
      <p:pic>
        <p:nvPicPr>
          <p:cNvPr id="4" name="Picture 3">
            <a:extLst>
              <a:ext uri="{FF2B5EF4-FFF2-40B4-BE49-F238E27FC236}">
                <a16:creationId xmlns:a16="http://schemas.microsoft.com/office/drawing/2014/main" id="{0C828CA5-774F-7B28-B4F3-0D0CD8AD8CAE}"/>
              </a:ext>
            </a:extLst>
          </p:cNvPr>
          <p:cNvPicPr>
            <a:picLocks noChangeAspect="1"/>
          </p:cNvPicPr>
          <p:nvPr/>
        </p:nvPicPr>
        <p:blipFill>
          <a:blip r:embed="rId4"/>
          <a:stretch>
            <a:fillRect/>
          </a:stretch>
        </p:blipFill>
        <p:spPr>
          <a:xfrm>
            <a:off x="925093" y="902469"/>
            <a:ext cx="10525963" cy="4489133"/>
          </a:xfrm>
          <a:prstGeom prst="rect">
            <a:avLst/>
          </a:prstGeom>
        </p:spPr>
      </p:pic>
      <p:pic>
        <p:nvPicPr>
          <p:cNvPr id="7" name="Picture 6">
            <a:extLst>
              <a:ext uri="{FF2B5EF4-FFF2-40B4-BE49-F238E27FC236}">
                <a16:creationId xmlns:a16="http://schemas.microsoft.com/office/drawing/2014/main" id="{1005E302-1658-C807-E34F-73DF1010411A}"/>
              </a:ext>
            </a:extLst>
          </p:cNvPr>
          <p:cNvPicPr>
            <a:picLocks noChangeAspect="1"/>
          </p:cNvPicPr>
          <p:nvPr/>
        </p:nvPicPr>
        <p:blipFill>
          <a:blip r:embed="rId5"/>
          <a:stretch>
            <a:fillRect/>
          </a:stretch>
        </p:blipFill>
        <p:spPr>
          <a:xfrm>
            <a:off x="10898155" y="5151380"/>
            <a:ext cx="1293845" cy="1706620"/>
          </a:xfrm>
          <a:prstGeom prst="rect">
            <a:avLst/>
          </a:prstGeom>
        </p:spPr>
      </p:pic>
      <p:pic>
        <p:nvPicPr>
          <p:cNvPr id="8" name="Picture 7">
            <a:extLst>
              <a:ext uri="{FF2B5EF4-FFF2-40B4-BE49-F238E27FC236}">
                <a16:creationId xmlns:a16="http://schemas.microsoft.com/office/drawing/2014/main" id="{69E1E768-9F7A-15DB-0262-852D6A43FCF4}"/>
              </a:ext>
            </a:extLst>
          </p:cNvPr>
          <p:cNvPicPr>
            <a:picLocks noChangeAspect="1"/>
          </p:cNvPicPr>
          <p:nvPr/>
        </p:nvPicPr>
        <p:blipFill>
          <a:blip r:embed="rId6"/>
          <a:stretch>
            <a:fillRect/>
          </a:stretch>
        </p:blipFill>
        <p:spPr>
          <a:xfrm>
            <a:off x="0" y="9840"/>
            <a:ext cx="1781175" cy="4219575"/>
          </a:xfrm>
          <a:prstGeom prst="rect">
            <a:avLst/>
          </a:prstGeom>
        </p:spPr>
      </p:pic>
    </p:spTree>
    <p:extLst>
      <p:ext uri="{BB962C8B-B14F-4D97-AF65-F5344CB8AC3E}">
        <p14:creationId xmlns:p14="http://schemas.microsoft.com/office/powerpoint/2010/main" val="291645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362A3-5E15-44E0-9427-AE12B56F24D1}"/>
              </a:ext>
            </a:extLst>
          </p:cNvPr>
          <p:cNvPicPr>
            <a:picLocks noChangeAspect="1"/>
          </p:cNvPicPr>
          <p:nvPr/>
        </p:nvPicPr>
        <p:blipFill>
          <a:blip r:embed="rId2"/>
          <a:stretch>
            <a:fillRect/>
          </a:stretch>
        </p:blipFill>
        <p:spPr>
          <a:xfrm>
            <a:off x="0" y="5578444"/>
            <a:ext cx="12192000" cy="1279556"/>
          </a:xfrm>
          <a:prstGeom prst="rect">
            <a:avLst/>
          </a:prstGeom>
        </p:spPr>
      </p:pic>
      <p:sp>
        <p:nvSpPr>
          <p:cNvPr id="5" name="TextBox 4">
            <a:extLst>
              <a:ext uri="{FF2B5EF4-FFF2-40B4-BE49-F238E27FC236}">
                <a16:creationId xmlns:a16="http://schemas.microsoft.com/office/drawing/2014/main" id="{C17EAF8B-0C9E-4297-808A-B2F465393A96}"/>
              </a:ext>
            </a:extLst>
          </p:cNvPr>
          <p:cNvSpPr txBox="1"/>
          <p:nvPr/>
        </p:nvSpPr>
        <p:spPr>
          <a:xfrm>
            <a:off x="4085056" y="287347"/>
            <a:ext cx="4139921" cy="769441"/>
          </a:xfrm>
          <a:prstGeom prst="rect">
            <a:avLst/>
          </a:prstGeom>
          <a:noFill/>
        </p:spPr>
        <p:txBody>
          <a:bodyPr wrap="square" rtlCol="0">
            <a:spAutoFit/>
          </a:bodyPr>
          <a:lstStyle/>
          <a:p>
            <a:r>
              <a:rPr lang="en-US" sz="4400" dirty="0"/>
              <a:t>Questions??</a:t>
            </a:r>
          </a:p>
        </p:txBody>
      </p:sp>
      <p:sp>
        <p:nvSpPr>
          <p:cNvPr id="2" name="TextBox 1">
            <a:extLst>
              <a:ext uri="{FF2B5EF4-FFF2-40B4-BE49-F238E27FC236}">
                <a16:creationId xmlns:a16="http://schemas.microsoft.com/office/drawing/2014/main" id="{70F0AF17-846E-DBBB-FFD1-9961B5A8DA18}"/>
              </a:ext>
            </a:extLst>
          </p:cNvPr>
          <p:cNvSpPr txBox="1"/>
          <p:nvPr/>
        </p:nvSpPr>
        <p:spPr>
          <a:xfrm>
            <a:off x="584433" y="1869784"/>
            <a:ext cx="5511567" cy="1323439"/>
          </a:xfrm>
          <a:prstGeom prst="rect">
            <a:avLst/>
          </a:prstGeom>
          <a:noFill/>
        </p:spPr>
        <p:txBody>
          <a:bodyPr wrap="square" rtlCol="0">
            <a:spAutoFit/>
          </a:bodyPr>
          <a:lstStyle/>
          <a:p>
            <a:pPr algn="ctr"/>
            <a:r>
              <a:rPr lang="en-US" sz="2000" dirty="0"/>
              <a:t>Roberta Braneck</a:t>
            </a:r>
          </a:p>
          <a:p>
            <a:pPr algn="ctr"/>
            <a:r>
              <a:rPr lang="en-US" sz="2000" dirty="0"/>
              <a:t>SCORF Program Administrator</a:t>
            </a:r>
          </a:p>
          <a:p>
            <a:pPr algn="ctr"/>
            <a:r>
              <a:rPr lang="en-US" sz="2000" dirty="0"/>
              <a:t>803-898-3655</a:t>
            </a:r>
          </a:p>
          <a:p>
            <a:pPr algn="ctr"/>
            <a:r>
              <a:rPr lang="en-US" sz="2000" dirty="0"/>
              <a:t>roberta.braneck@scorf.sc.gov</a:t>
            </a:r>
          </a:p>
        </p:txBody>
      </p:sp>
      <p:pic>
        <p:nvPicPr>
          <p:cNvPr id="7" name="Picture 6">
            <a:extLst>
              <a:ext uri="{FF2B5EF4-FFF2-40B4-BE49-F238E27FC236}">
                <a16:creationId xmlns:a16="http://schemas.microsoft.com/office/drawing/2014/main" id="{F177F6F8-116E-61B0-8339-EE95FA59125A}"/>
              </a:ext>
            </a:extLst>
          </p:cNvPr>
          <p:cNvPicPr>
            <a:picLocks noChangeAspect="1"/>
          </p:cNvPicPr>
          <p:nvPr/>
        </p:nvPicPr>
        <p:blipFill>
          <a:blip r:embed="rId3"/>
          <a:stretch>
            <a:fillRect/>
          </a:stretch>
        </p:blipFill>
        <p:spPr>
          <a:xfrm>
            <a:off x="8571811" y="3635926"/>
            <a:ext cx="3620189" cy="3222074"/>
          </a:xfrm>
          <a:prstGeom prst="rect">
            <a:avLst/>
          </a:prstGeom>
        </p:spPr>
      </p:pic>
      <p:sp>
        <p:nvSpPr>
          <p:cNvPr id="8" name="TextBox 7">
            <a:extLst>
              <a:ext uri="{FF2B5EF4-FFF2-40B4-BE49-F238E27FC236}">
                <a16:creationId xmlns:a16="http://schemas.microsoft.com/office/drawing/2014/main" id="{FBB5624F-681D-103D-765F-52D4CA976CDB}"/>
              </a:ext>
            </a:extLst>
          </p:cNvPr>
          <p:cNvSpPr txBox="1"/>
          <p:nvPr/>
        </p:nvSpPr>
        <p:spPr>
          <a:xfrm>
            <a:off x="5640398" y="1869783"/>
            <a:ext cx="5169159" cy="1323439"/>
          </a:xfrm>
          <a:prstGeom prst="rect">
            <a:avLst/>
          </a:prstGeom>
          <a:noFill/>
        </p:spPr>
        <p:txBody>
          <a:bodyPr wrap="square" rtlCol="0">
            <a:spAutoFit/>
          </a:bodyPr>
          <a:lstStyle/>
          <a:p>
            <a:pPr algn="ctr"/>
            <a:r>
              <a:rPr lang="en-US" sz="2000" dirty="0"/>
              <a:t>Matthew Williams</a:t>
            </a:r>
          </a:p>
          <a:p>
            <a:pPr algn="ctr"/>
            <a:r>
              <a:rPr lang="en-US" sz="2000" dirty="0"/>
              <a:t>SCORF Project Coordinator</a:t>
            </a:r>
          </a:p>
          <a:p>
            <a:pPr algn="ctr"/>
            <a:r>
              <a:rPr lang="en-US" sz="2000" dirty="0"/>
              <a:t>803-898-3673</a:t>
            </a:r>
          </a:p>
          <a:p>
            <a:pPr algn="ctr"/>
            <a:r>
              <a:rPr lang="en-US" sz="2000" dirty="0"/>
              <a:t>matthew.williams@scorf.sc.gov</a:t>
            </a:r>
          </a:p>
        </p:txBody>
      </p:sp>
    </p:spTree>
    <p:extLst>
      <p:ext uri="{BB962C8B-B14F-4D97-AF65-F5344CB8AC3E}">
        <p14:creationId xmlns:p14="http://schemas.microsoft.com/office/powerpoint/2010/main" val="37952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362A3-5E15-44E0-9427-AE12B56F24D1}"/>
              </a:ext>
            </a:extLst>
          </p:cNvPr>
          <p:cNvPicPr>
            <a:picLocks noChangeAspect="1"/>
          </p:cNvPicPr>
          <p:nvPr/>
        </p:nvPicPr>
        <p:blipFill>
          <a:blip r:embed="rId2"/>
          <a:stretch>
            <a:fillRect/>
          </a:stretch>
        </p:blipFill>
        <p:spPr>
          <a:xfrm>
            <a:off x="0" y="5578444"/>
            <a:ext cx="12192000" cy="1279556"/>
          </a:xfrm>
          <a:prstGeom prst="rect">
            <a:avLst/>
          </a:prstGeom>
        </p:spPr>
      </p:pic>
    </p:spTree>
    <p:extLst>
      <p:ext uri="{BB962C8B-B14F-4D97-AF65-F5344CB8AC3E}">
        <p14:creationId xmlns:p14="http://schemas.microsoft.com/office/powerpoint/2010/main" val="126455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362A3-5E15-44E0-9427-AE12B56F24D1}"/>
              </a:ext>
            </a:extLst>
          </p:cNvPr>
          <p:cNvPicPr>
            <a:picLocks noChangeAspect="1"/>
          </p:cNvPicPr>
          <p:nvPr/>
        </p:nvPicPr>
        <p:blipFill>
          <a:blip r:embed="rId2"/>
          <a:stretch>
            <a:fillRect/>
          </a:stretch>
        </p:blipFill>
        <p:spPr>
          <a:xfrm>
            <a:off x="0" y="5578444"/>
            <a:ext cx="12192000" cy="1279556"/>
          </a:xfrm>
          <a:prstGeom prst="rect">
            <a:avLst/>
          </a:prstGeom>
        </p:spPr>
      </p:pic>
      <p:cxnSp>
        <p:nvCxnSpPr>
          <p:cNvPr id="25" name="Straight Connector 24">
            <a:extLst>
              <a:ext uri="{FF2B5EF4-FFF2-40B4-BE49-F238E27FC236}">
                <a16:creationId xmlns:a16="http://schemas.microsoft.com/office/drawing/2014/main" id="{DB49C120-B284-4EE7-9711-67E12A049794}"/>
              </a:ext>
            </a:extLst>
          </p:cNvPr>
          <p:cNvCxnSpPr>
            <a:cxnSpLocks/>
          </p:cNvCxnSpPr>
          <p:nvPr/>
        </p:nvCxnSpPr>
        <p:spPr>
          <a:xfrm flipH="1">
            <a:off x="1711354" y="1140903"/>
            <a:ext cx="797793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71B563E-21A7-633A-E4AE-C24942C78314}"/>
              </a:ext>
            </a:extLst>
          </p:cNvPr>
          <p:cNvSpPr txBox="1"/>
          <p:nvPr/>
        </p:nvSpPr>
        <p:spPr>
          <a:xfrm>
            <a:off x="3622246" y="269299"/>
            <a:ext cx="5889072" cy="769441"/>
          </a:xfrm>
          <a:prstGeom prst="rect">
            <a:avLst/>
          </a:prstGeom>
          <a:noFill/>
        </p:spPr>
        <p:txBody>
          <a:bodyPr wrap="square" rtlCol="0">
            <a:spAutoFit/>
          </a:bodyPr>
          <a:lstStyle/>
          <a:p>
            <a:r>
              <a:rPr lang="en-US" sz="4400" b="1" dirty="0"/>
              <a:t>GPS Fall Refresher</a:t>
            </a:r>
          </a:p>
        </p:txBody>
      </p:sp>
      <p:sp>
        <p:nvSpPr>
          <p:cNvPr id="7" name="TextBox 6">
            <a:extLst>
              <a:ext uri="{FF2B5EF4-FFF2-40B4-BE49-F238E27FC236}">
                <a16:creationId xmlns:a16="http://schemas.microsoft.com/office/drawing/2014/main" id="{A05E3E12-34E0-2D6D-E103-0FF772BE61F2}"/>
              </a:ext>
            </a:extLst>
          </p:cNvPr>
          <p:cNvSpPr txBox="1"/>
          <p:nvPr/>
        </p:nvSpPr>
        <p:spPr>
          <a:xfrm>
            <a:off x="5828792" y="3321844"/>
            <a:ext cx="7228400" cy="1538883"/>
          </a:xfrm>
          <a:prstGeom prst="rect">
            <a:avLst/>
          </a:prstGeom>
          <a:noFill/>
        </p:spPr>
        <p:txBody>
          <a:bodyPr wrap="square" rtlCol="0">
            <a:spAutoFit/>
          </a:bodyPr>
          <a:lstStyle/>
          <a:p>
            <a:r>
              <a:rPr lang="en-US" sz="4000" dirty="0"/>
              <a:t>Reporting</a:t>
            </a:r>
          </a:p>
          <a:p>
            <a:endParaRPr lang="en-US" dirty="0"/>
          </a:p>
          <a:p>
            <a:endParaRPr lang="en-US" dirty="0"/>
          </a:p>
          <a:p>
            <a:endParaRPr lang="en-US" dirty="0"/>
          </a:p>
        </p:txBody>
      </p:sp>
      <p:sp>
        <p:nvSpPr>
          <p:cNvPr id="10" name="TextBox 9">
            <a:extLst>
              <a:ext uri="{FF2B5EF4-FFF2-40B4-BE49-F238E27FC236}">
                <a16:creationId xmlns:a16="http://schemas.microsoft.com/office/drawing/2014/main" id="{F946D503-3B5D-2D5E-FDCC-AC1AE31D406D}"/>
              </a:ext>
            </a:extLst>
          </p:cNvPr>
          <p:cNvSpPr txBox="1"/>
          <p:nvPr/>
        </p:nvSpPr>
        <p:spPr>
          <a:xfrm>
            <a:off x="5828792" y="2156116"/>
            <a:ext cx="5226342" cy="2277547"/>
          </a:xfrm>
          <a:prstGeom prst="rect">
            <a:avLst/>
          </a:prstGeom>
          <a:noFill/>
        </p:spPr>
        <p:txBody>
          <a:bodyPr wrap="square" rtlCol="0">
            <a:spAutoFit/>
          </a:bodyPr>
          <a:lstStyle/>
          <a:p>
            <a:r>
              <a:rPr lang="en-US" sz="4000" dirty="0"/>
              <a:t>Implementation Plan</a:t>
            </a:r>
          </a:p>
          <a:p>
            <a:r>
              <a:rPr lang="en-US" sz="4000" dirty="0"/>
              <a:t>Budget</a:t>
            </a:r>
          </a:p>
          <a:p>
            <a:endParaRPr lang="en-US" sz="4400" dirty="0"/>
          </a:p>
          <a:p>
            <a:endParaRPr lang="en-US" dirty="0"/>
          </a:p>
        </p:txBody>
      </p:sp>
      <p:pic>
        <p:nvPicPr>
          <p:cNvPr id="4" name="Picture 3">
            <a:extLst>
              <a:ext uri="{FF2B5EF4-FFF2-40B4-BE49-F238E27FC236}">
                <a16:creationId xmlns:a16="http://schemas.microsoft.com/office/drawing/2014/main" id="{66F7C962-D3FD-2F6A-9A2D-D1DFBDB84368}"/>
              </a:ext>
            </a:extLst>
          </p:cNvPr>
          <p:cNvPicPr>
            <a:picLocks noChangeAspect="1"/>
          </p:cNvPicPr>
          <p:nvPr/>
        </p:nvPicPr>
        <p:blipFill>
          <a:blip r:embed="rId3"/>
          <a:stretch>
            <a:fillRect/>
          </a:stretch>
        </p:blipFill>
        <p:spPr>
          <a:xfrm>
            <a:off x="10898155" y="5151380"/>
            <a:ext cx="1293845" cy="1706620"/>
          </a:xfrm>
          <a:prstGeom prst="rect">
            <a:avLst/>
          </a:prstGeom>
        </p:spPr>
      </p:pic>
      <p:pic>
        <p:nvPicPr>
          <p:cNvPr id="8" name="Picture 7">
            <a:extLst>
              <a:ext uri="{FF2B5EF4-FFF2-40B4-BE49-F238E27FC236}">
                <a16:creationId xmlns:a16="http://schemas.microsoft.com/office/drawing/2014/main" id="{96653B0F-2099-B851-1BFD-9567756B2C0D}"/>
              </a:ext>
            </a:extLst>
          </p:cNvPr>
          <p:cNvPicPr>
            <a:picLocks noChangeAspect="1"/>
          </p:cNvPicPr>
          <p:nvPr/>
        </p:nvPicPr>
        <p:blipFill>
          <a:blip r:embed="rId4"/>
          <a:stretch>
            <a:fillRect/>
          </a:stretch>
        </p:blipFill>
        <p:spPr>
          <a:xfrm>
            <a:off x="443418" y="1983525"/>
            <a:ext cx="4999024" cy="2628700"/>
          </a:xfrm>
          <a:prstGeom prst="rect">
            <a:avLst/>
          </a:prstGeom>
        </p:spPr>
      </p:pic>
    </p:spTree>
    <p:extLst>
      <p:ext uri="{BB962C8B-B14F-4D97-AF65-F5344CB8AC3E}">
        <p14:creationId xmlns:p14="http://schemas.microsoft.com/office/powerpoint/2010/main" val="101002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265E05-3849-9969-BBBA-FFEB45E0CA2D}"/>
              </a:ext>
            </a:extLst>
          </p:cNvPr>
          <p:cNvPicPr>
            <a:picLocks noChangeAspect="1"/>
          </p:cNvPicPr>
          <p:nvPr/>
        </p:nvPicPr>
        <p:blipFill>
          <a:blip r:embed="rId2"/>
          <a:stretch>
            <a:fillRect/>
          </a:stretch>
        </p:blipFill>
        <p:spPr>
          <a:xfrm>
            <a:off x="0" y="5578444"/>
            <a:ext cx="12192000" cy="1279556"/>
          </a:xfrm>
          <a:prstGeom prst="rect">
            <a:avLst/>
          </a:prstGeom>
        </p:spPr>
      </p:pic>
      <p:sp>
        <p:nvSpPr>
          <p:cNvPr id="5" name="TextBox 4">
            <a:extLst>
              <a:ext uri="{FF2B5EF4-FFF2-40B4-BE49-F238E27FC236}">
                <a16:creationId xmlns:a16="http://schemas.microsoft.com/office/drawing/2014/main" id="{5ECF7D79-C370-17B3-3AB0-24358652E706}"/>
              </a:ext>
            </a:extLst>
          </p:cNvPr>
          <p:cNvSpPr txBox="1"/>
          <p:nvPr/>
        </p:nvSpPr>
        <p:spPr>
          <a:xfrm>
            <a:off x="1453660" y="29256"/>
            <a:ext cx="9284677" cy="584775"/>
          </a:xfrm>
          <a:prstGeom prst="rect">
            <a:avLst/>
          </a:prstGeom>
          <a:noFill/>
        </p:spPr>
        <p:txBody>
          <a:bodyPr wrap="square" rtlCol="0">
            <a:spAutoFit/>
          </a:bodyPr>
          <a:lstStyle/>
          <a:p>
            <a:r>
              <a:rPr lang="en-US" sz="3200" b="1" dirty="0"/>
              <a:t>Guaranteed Political Subdivision Fund Applications</a:t>
            </a:r>
          </a:p>
        </p:txBody>
      </p:sp>
      <p:cxnSp>
        <p:nvCxnSpPr>
          <p:cNvPr id="6" name="Straight Connector 5">
            <a:extLst>
              <a:ext uri="{FF2B5EF4-FFF2-40B4-BE49-F238E27FC236}">
                <a16:creationId xmlns:a16="http://schemas.microsoft.com/office/drawing/2014/main" id="{1F053190-B9B4-B5E7-B676-A948FE74D4E4}"/>
              </a:ext>
            </a:extLst>
          </p:cNvPr>
          <p:cNvCxnSpPr>
            <a:cxnSpLocks/>
          </p:cNvCxnSpPr>
          <p:nvPr/>
        </p:nvCxnSpPr>
        <p:spPr>
          <a:xfrm flipH="1">
            <a:off x="1669300" y="642941"/>
            <a:ext cx="7977930"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9EAA1F0-D4F5-D93A-64CD-A506CCD9F280}"/>
              </a:ext>
            </a:extLst>
          </p:cNvPr>
          <p:cNvSpPr txBox="1"/>
          <p:nvPr/>
        </p:nvSpPr>
        <p:spPr>
          <a:xfrm>
            <a:off x="314443" y="688235"/>
            <a:ext cx="11563109" cy="4567917"/>
          </a:xfrm>
          <a:prstGeom prst="rect">
            <a:avLst/>
          </a:prstGeom>
          <a:noFill/>
        </p:spPr>
        <p:txBody>
          <a:bodyPr wrap="square">
            <a:spAutoFit/>
          </a:bodyPr>
          <a:lstStyle/>
          <a:p>
            <a:pPr marL="165100" marR="487680" algn="ctr">
              <a:spcBef>
                <a:spcPts val="0"/>
              </a:spcBef>
              <a:spcAft>
                <a:spcPts val="0"/>
              </a:spcAft>
            </a:pPr>
            <a:r>
              <a:rPr lang="en-US" sz="24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Technical Proposal </a:t>
            </a:r>
          </a:p>
          <a:p>
            <a:pPr marL="165100" marR="487680" algn="ctr">
              <a:spcBef>
                <a:spcPts val="0"/>
              </a:spcBef>
              <a:spcAft>
                <a:spcPts val="0"/>
              </a:spcAft>
            </a:pPr>
            <a:r>
              <a:rPr lang="en-US" sz="16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hlinkClick r:id="rId3"/>
              </a:rPr>
              <a:t>https://scorf.sc.gov/apply-for-funds/technical-proposal-requirements</a:t>
            </a:r>
            <a:endParaRPr lang="en-US" sz="16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marL="165100" marR="487680" algn="ctr">
              <a:spcBef>
                <a:spcPts val="0"/>
              </a:spcBef>
              <a:spcAft>
                <a:spcPts val="0"/>
              </a:spcAft>
            </a:pPr>
            <a:endParaRPr lang="en-US" sz="24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endParaRPr>
          </a:p>
          <a:p>
            <a:pPr marL="165100" marR="487680" algn="ctr">
              <a:spcBef>
                <a:spcPts val="0"/>
              </a:spcBef>
              <a:spcAft>
                <a:spcPts val="0"/>
              </a:spcAft>
            </a:pP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To</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be</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approved</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800" b="1"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funding,</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all</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requests</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Guaranteed</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Political</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Subdivision</a:t>
            </a:r>
            <a:r>
              <a:rPr lang="en-US" sz="1800" b="1"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err="1">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Subfunds</a:t>
            </a:r>
            <a:r>
              <a:rPr lang="en-US" sz="1800" b="1" spc="-4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must include the following: </a:t>
            </a:r>
          </a:p>
          <a:p>
            <a:pPr marL="165100" marR="487680" algn="ctr">
              <a:spcBef>
                <a:spcPts val="0"/>
              </a:spcBef>
              <a:spcAft>
                <a:spcPts val="0"/>
              </a:spcAft>
            </a:pPr>
            <a:endParaRPr lang="en-US" b="1" dirty="0">
              <a:solidFill>
                <a:srgbClr val="231F20"/>
              </a:solidFill>
              <a:latin typeface="Calibri" panose="020F0502020204030204" pitchFamily="34" charset="0"/>
              <a:ea typeface="Times New Roman" panose="02020603050405020304" pitchFamily="18" charset="0"/>
              <a:cs typeface="Calibri" panose="020F0502020204030204" pitchFamily="34" charset="0"/>
            </a:endParaRPr>
          </a:p>
          <a:p>
            <a:pPr marL="165100" marR="487680" algn="just">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R="182880" lvl="0" algn="just">
              <a:spcBef>
                <a:spcPts val="320"/>
              </a:spcBef>
              <a:spcAft>
                <a:spcPts val="0"/>
              </a:spcAft>
              <a:tabLst>
                <a:tab pos="451485" algn="l"/>
              </a:tabLst>
            </a:pP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1. Clearly</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identify</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geographic</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area</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and/or</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communities</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that</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request</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funds</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will</a:t>
            </a:r>
            <a:r>
              <a:rPr lang="en-US" sz="1800" spc="-7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impact, including the     	population of the proposed service area, the poverty level of the service area.</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875"/>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R="186690" lvl="0" algn="just">
              <a:spcBef>
                <a:spcPts val="0"/>
              </a:spcBef>
              <a:spcAft>
                <a:spcPts val="0"/>
              </a:spcAft>
              <a:tabLst>
                <a:tab pos="449580" algn="l"/>
              </a:tabLst>
            </a:pP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2. Describe any existing efforts (either provided by your organization or others in the community)</a:t>
            </a:r>
            <a:r>
              <a:rPr lang="en-US" sz="18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and</a:t>
            </a:r>
            <a:r>
              <a:rPr lang="en-US" sz="18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provide</a:t>
            </a:r>
            <a:r>
              <a:rPr lang="en-US" sz="18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a:t>
            </a:r>
            <a:r>
              <a:rPr lang="en-US" sz="18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explanation</a:t>
            </a:r>
            <a:r>
              <a:rPr lang="en-US" sz="18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8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how</a:t>
            </a:r>
            <a:r>
              <a:rPr lang="en-US" sz="18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this</a:t>
            </a:r>
            <a:r>
              <a:rPr lang="en-US" sz="18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new</a:t>
            </a:r>
            <a:r>
              <a:rPr lang="en-US" sz="1800" spc="-1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effort</a:t>
            </a:r>
            <a:r>
              <a:rPr lang="en-US" sz="1800" spc="-2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will</a:t>
            </a:r>
            <a:r>
              <a:rPr lang="en-US" sz="18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not</a:t>
            </a:r>
            <a:r>
              <a:rPr lang="en-US" sz="1800" spc="-2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be</a:t>
            </a:r>
            <a:r>
              <a:rPr lang="en-US" sz="18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duplicative</a:t>
            </a:r>
            <a:r>
              <a:rPr lang="en-US" sz="1800" spc="-3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or</a:t>
            </a:r>
            <a:r>
              <a:rPr lang="en-US" sz="1800" spc="-1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will substantially expand existing efforts.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7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R="188595" lvl="0" algn="just">
              <a:spcBef>
                <a:spcPts val="0"/>
              </a:spcBef>
              <a:spcAft>
                <a:spcPts val="0"/>
              </a:spcAft>
              <a:tabLst>
                <a:tab pos="449580" algn="l"/>
              </a:tabLst>
            </a:pP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3. Please</a:t>
            </a:r>
            <a:r>
              <a:rPr lang="en-US" sz="1800" spc="-6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provide</a:t>
            </a:r>
            <a:r>
              <a:rPr lang="en-US" sz="1800" spc="-5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spc="-5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description</a:t>
            </a:r>
            <a:r>
              <a:rPr lang="en-US" sz="1800" spc="-6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of</a:t>
            </a:r>
            <a:r>
              <a:rPr lang="en-US" sz="1800" spc="-4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any</a:t>
            </a:r>
            <a:r>
              <a:rPr lang="en-US" sz="18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existing</a:t>
            </a:r>
            <a:r>
              <a:rPr lang="en-US" sz="1800" spc="-6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budget,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funding</a:t>
            </a:r>
            <a:r>
              <a:rPr lang="en-US" sz="1800" spc="-6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or</a:t>
            </a:r>
            <a:r>
              <a:rPr lang="en-US" sz="18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resources</a:t>
            </a:r>
            <a:r>
              <a:rPr lang="en-US" sz="18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that</a:t>
            </a:r>
            <a:r>
              <a:rPr lang="en-US" sz="1800" spc="-3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you</a:t>
            </a:r>
            <a:r>
              <a:rPr lang="en-US" sz="1800" spc="-6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have</a:t>
            </a:r>
            <a:r>
              <a:rPr lang="en-US" sz="1800" spc="-6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spc="-5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received, including 	dollar 	amounts that support the foundation of the proposed project and/or are being leveraged to support the 	proposed project.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952A1D57-EC06-602B-158D-0B745DE19ED0}"/>
              </a:ext>
            </a:extLst>
          </p:cNvPr>
          <p:cNvPicPr>
            <a:picLocks noChangeAspect="1"/>
          </p:cNvPicPr>
          <p:nvPr/>
        </p:nvPicPr>
        <p:blipFill>
          <a:blip r:embed="rId4"/>
          <a:stretch>
            <a:fillRect/>
          </a:stretch>
        </p:blipFill>
        <p:spPr>
          <a:xfrm>
            <a:off x="10898155" y="5151380"/>
            <a:ext cx="1293845" cy="1706620"/>
          </a:xfrm>
          <a:prstGeom prst="rect">
            <a:avLst/>
          </a:prstGeom>
        </p:spPr>
      </p:pic>
    </p:spTree>
    <p:extLst>
      <p:ext uri="{BB962C8B-B14F-4D97-AF65-F5344CB8AC3E}">
        <p14:creationId xmlns:p14="http://schemas.microsoft.com/office/powerpoint/2010/main" val="280835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93FC6-DEA4-293F-30ED-737942266C13}"/>
              </a:ext>
            </a:extLst>
          </p:cNvPr>
          <p:cNvPicPr>
            <a:picLocks noChangeAspect="1"/>
          </p:cNvPicPr>
          <p:nvPr/>
        </p:nvPicPr>
        <p:blipFill>
          <a:blip r:embed="rId2"/>
          <a:stretch>
            <a:fillRect/>
          </a:stretch>
        </p:blipFill>
        <p:spPr>
          <a:xfrm>
            <a:off x="0" y="5578444"/>
            <a:ext cx="12192000" cy="1279556"/>
          </a:xfrm>
          <a:prstGeom prst="rect">
            <a:avLst/>
          </a:prstGeom>
        </p:spPr>
      </p:pic>
      <p:sp>
        <p:nvSpPr>
          <p:cNvPr id="4" name="TextBox 3">
            <a:extLst>
              <a:ext uri="{FF2B5EF4-FFF2-40B4-BE49-F238E27FC236}">
                <a16:creationId xmlns:a16="http://schemas.microsoft.com/office/drawing/2014/main" id="{CC76C0EC-7AD0-AC6B-F8BA-B06B565A1DED}"/>
              </a:ext>
            </a:extLst>
          </p:cNvPr>
          <p:cNvSpPr txBox="1"/>
          <p:nvPr/>
        </p:nvSpPr>
        <p:spPr>
          <a:xfrm>
            <a:off x="3162783" y="126343"/>
            <a:ext cx="6094070" cy="523220"/>
          </a:xfrm>
          <a:prstGeom prst="rect">
            <a:avLst/>
          </a:prstGeom>
          <a:noFill/>
        </p:spPr>
        <p:txBody>
          <a:bodyPr wrap="square">
            <a:spAutoFit/>
          </a:bodyPr>
          <a:lstStyle/>
          <a:p>
            <a:r>
              <a:rPr lang="en-US" sz="2800" b="1" dirty="0"/>
              <a:t>GPS Implementation Plan Example</a:t>
            </a:r>
          </a:p>
        </p:txBody>
      </p:sp>
      <p:cxnSp>
        <p:nvCxnSpPr>
          <p:cNvPr id="5" name="Straight Connector 4">
            <a:extLst>
              <a:ext uri="{FF2B5EF4-FFF2-40B4-BE49-F238E27FC236}">
                <a16:creationId xmlns:a16="http://schemas.microsoft.com/office/drawing/2014/main" id="{FEB4FF69-D308-00A4-847A-AC8B58577C42}"/>
              </a:ext>
            </a:extLst>
          </p:cNvPr>
          <p:cNvCxnSpPr>
            <a:cxnSpLocks/>
          </p:cNvCxnSpPr>
          <p:nvPr/>
        </p:nvCxnSpPr>
        <p:spPr>
          <a:xfrm flipH="1">
            <a:off x="1895912" y="649563"/>
            <a:ext cx="797793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94CD575-97A2-4410-6A77-D0D5263CDBA8}"/>
              </a:ext>
            </a:extLst>
          </p:cNvPr>
          <p:cNvSpPr txBox="1"/>
          <p:nvPr/>
        </p:nvSpPr>
        <p:spPr>
          <a:xfrm>
            <a:off x="592095" y="800035"/>
            <a:ext cx="10799466" cy="4524315"/>
          </a:xfrm>
          <a:prstGeom prst="rect">
            <a:avLst/>
          </a:prstGeom>
          <a:noFill/>
        </p:spPr>
        <p:txBody>
          <a:bodyPr wrap="square">
            <a:spAutoFit/>
          </a:bodyPr>
          <a:lstStyle/>
          <a:p>
            <a:r>
              <a:rPr lang="en-US" sz="1600" b="1" i="0" dirty="0">
                <a:effectLst/>
              </a:rPr>
              <a:t>Initial/continuation</a:t>
            </a:r>
          </a:p>
          <a:p>
            <a:r>
              <a:rPr lang="en-US" sz="1600" b="1" i="0" dirty="0">
                <a:effectLst/>
              </a:rPr>
              <a:t>Strategy</a:t>
            </a:r>
            <a:r>
              <a:rPr lang="en-US" sz="1600" b="0" i="0" dirty="0">
                <a:effectLst/>
              </a:rPr>
              <a:t>: D. Address the Needs of Criminal Justice-Involved Persons  </a:t>
            </a:r>
          </a:p>
          <a:p>
            <a:r>
              <a:rPr lang="en-US" sz="1600" b="0" i="0" dirty="0">
                <a:effectLst/>
              </a:rPr>
              <a:t>Strategy D.4:  Provide evidence-informed treatment, including MAT, recovery support, harm reduction, or other appropriate services to individuals with OUD and any co-occurring SUD/MH conditions who are incarcerated in jail or prison. </a:t>
            </a:r>
          </a:p>
          <a:p>
            <a:endParaRPr lang="en-US" sz="1600" dirty="0"/>
          </a:p>
          <a:p>
            <a:r>
              <a:rPr lang="en-US" sz="1600" b="1" dirty="0"/>
              <a:t>Implementation Plan</a:t>
            </a:r>
            <a:r>
              <a:rPr lang="en-US" sz="1600" dirty="0"/>
              <a:t>: Currently, there are many inmates in the Hudson County Detention Center due to substance use and drug-related charges.  The Detention Center and the inmates are requesting treatment services while they are incarcerated.  We are requesting $63,000 in funding to continue the employment of a clinical counselor dedicated to providing evidence-informed treatment for incarcerated individuals at the Hudson County Detention Center. This counselor offers comprehensive services, including biopsychosocial assessments, service plan development, individual counseling, and peer support. These services are vital in addressing the underlying issues that contribute to substance use and ensuring that individuals receive the support they need both during and after incarceration. Inmates can request these services through the detention center kiosks, with the nurse coordinating the scheduling of assessments and services through local substance use treatment center. </a:t>
            </a:r>
          </a:p>
          <a:p>
            <a:r>
              <a:rPr lang="en-US" sz="1600" dirty="0">
                <a:highlight>
                  <a:srgbClr val="FFFF00"/>
                </a:highlight>
              </a:rPr>
              <a:t>In year 1, $63,000 was budgeted to hire the clinical counselor. The counselor completed 75 assessments, 263 individual treatment sessions, lead 250 group therapy sessions and connected 26 inmates to post release services. By continuing these funds, we can continue our efforts to reduce overdose risk, provide critical treatment services, and ultimately support the health and well-being of those transitioning back into the community from incarceration. This initiative saves lives and fosters a safer, healthier Hudson County</a:t>
            </a:r>
          </a:p>
        </p:txBody>
      </p:sp>
      <p:pic>
        <p:nvPicPr>
          <p:cNvPr id="3" name="Picture 2">
            <a:extLst>
              <a:ext uri="{FF2B5EF4-FFF2-40B4-BE49-F238E27FC236}">
                <a16:creationId xmlns:a16="http://schemas.microsoft.com/office/drawing/2014/main" id="{B32FF608-3401-CE27-0E0E-09A14E96C1A8}"/>
              </a:ext>
            </a:extLst>
          </p:cNvPr>
          <p:cNvPicPr>
            <a:picLocks noChangeAspect="1"/>
          </p:cNvPicPr>
          <p:nvPr/>
        </p:nvPicPr>
        <p:blipFill>
          <a:blip r:embed="rId3"/>
          <a:stretch>
            <a:fillRect/>
          </a:stretch>
        </p:blipFill>
        <p:spPr>
          <a:xfrm>
            <a:off x="10898155" y="5151380"/>
            <a:ext cx="1293845" cy="1706620"/>
          </a:xfrm>
          <a:prstGeom prst="rect">
            <a:avLst/>
          </a:prstGeom>
        </p:spPr>
      </p:pic>
    </p:spTree>
    <p:extLst>
      <p:ext uri="{BB962C8B-B14F-4D97-AF65-F5344CB8AC3E}">
        <p14:creationId xmlns:p14="http://schemas.microsoft.com/office/powerpoint/2010/main" val="16300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D31098-65F5-8B22-9974-13379B6DA2A3}"/>
              </a:ext>
            </a:extLst>
          </p:cNvPr>
          <p:cNvSpPr txBox="1"/>
          <p:nvPr/>
        </p:nvSpPr>
        <p:spPr>
          <a:xfrm>
            <a:off x="1414127" y="1081358"/>
            <a:ext cx="9080499" cy="3139321"/>
          </a:xfrm>
          <a:prstGeom prst="rect">
            <a:avLst/>
          </a:prstGeom>
          <a:noFill/>
        </p:spPr>
        <p:txBody>
          <a:bodyPr wrap="square">
            <a:spAutoFit/>
          </a:bodyPr>
          <a:lstStyle/>
          <a:p>
            <a:r>
              <a:rPr lang="en-US" sz="1800" b="1" i="0" dirty="0">
                <a:effectLst/>
              </a:rPr>
              <a:t>Process Measure: </a:t>
            </a:r>
            <a:r>
              <a:rPr lang="en-US" sz="1800" i="0" dirty="0">
                <a:effectLst/>
              </a:rPr>
              <a:t>Increase clinical counseling and recovery support for inmates incarcerated in the Hudson County Detention Center through a collaborative partnership to provide evidence-informed treatment-appropriate services to individuals with OUD and any co-occurring SUD/MH conditions, as identified through the detention kiosks/nurse.   </a:t>
            </a:r>
          </a:p>
          <a:p>
            <a:r>
              <a:rPr lang="en-US" dirty="0"/>
              <a:t>75 assessments – 275 individual sessions – 250 groups – 50 post release connections</a:t>
            </a:r>
            <a:endParaRPr lang="en-US" sz="1800" i="0" dirty="0">
              <a:effectLst/>
            </a:endParaRPr>
          </a:p>
          <a:p>
            <a:endParaRPr lang="en-US" b="1" dirty="0"/>
          </a:p>
          <a:p>
            <a:r>
              <a:rPr lang="en-US" sz="1800" b="1" i="0" dirty="0">
                <a:effectLst/>
              </a:rPr>
              <a:t>Outcome Measure: </a:t>
            </a:r>
            <a:r>
              <a:rPr lang="en-US" sz="1800" i="0" dirty="0">
                <a:effectLst/>
              </a:rPr>
              <a:t>Increase access to critical counseling and recovery supports for at least 75% of Hudson County Detention Center inmates with OUD and any co-occurring SUD/MH conditions. </a:t>
            </a:r>
          </a:p>
          <a:p>
            <a:endParaRPr lang="en-US" b="1" dirty="0"/>
          </a:p>
          <a:p>
            <a:r>
              <a:rPr lang="en-US" sz="1800" b="1" dirty="0"/>
              <a:t>Budget for strategy: </a:t>
            </a:r>
            <a:r>
              <a:rPr lang="en-US" sz="1800" dirty="0"/>
              <a:t>$63,000</a:t>
            </a:r>
          </a:p>
        </p:txBody>
      </p:sp>
      <p:sp>
        <p:nvSpPr>
          <p:cNvPr id="4" name="TextBox 3">
            <a:extLst>
              <a:ext uri="{FF2B5EF4-FFF2-40B4-BE49-F238E27FC236}">
                <a16:creationId xmlns:a16="http://schemas.microsoft.com/office/drawing/2014/main" id="{8AAA423C-A1E6-C911-26C6-3B5405F92FEC}"/>
              </a:ext>
            </a:extLst>
          </p:cNvPr>
          <p:cNvSpPr txBox="1"/>
          <p:nvPr/>
        </p:nvSpPr>
        <p:spPr>
          <a:xfrm>
            <a:off x="2318158" y="140866"/>
            <a:ext cx="7130205" cy="523220"/>
          </a:xfrm>
          <a:prstGeom prst="rect">
            <a:avLst/>
          </a:prstGeom>
          <a:noFill/>
        </p:spPr>
        <p:txBody>
          <a:bodyPr wrap="square">
            <a:spAutoFit/>
          </a:bodyPr>
          <a:lstStyle/>
          <a:p>
            <a:r>
              <a:rPr lang="en-US" sz="2800" b="1" dirty="0"/>
              <a:t>GPS Process and Outcome Measures Example</a:t>
            </a:r>
          </a:p>
        </p:txBody>
      </p:sp>
      <p:cxnSp>
        <p:nvCxnSpPr>
          <p:cNvPr id="5" name="Straight Connector 4">
            <a:extLst>
              <a:ext uri="{FF2B5EF4-FFF2-40B4-BE49-F238E27FC236}">
                <a16:creationId xmlns:a16="http://schemas.microsoft.com/office/drawing/2014/main" id="{1C476F8F-AB44-C4E5-3B22-75B3C69F492A}"/>
              </a:ext>
            </a:extLst>
          </p:cNvPr>
          <p:cNvCxnSpPr>
            <a:cxnSpLocks/>
          </p:cNvCxnSpPr>
          <p:nvPr/>
        </p:nvCxnSpPr>
        <p:spPr>
          <a:xfrm flipH="1">
            <a:off x="1895912" y="649563"/>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BCC00A37-AE9E-100A-A5CB-37759341BB8D}"/>
              </a:ext>
            </a:extLst>
          </p:cNvPr>
          <p:cNvPicPr>
            <a:picLocks noChangeAspect="1"/>
          </p:cNvPicPr>
          <p:nvPr/>
        </p:nvPicPr>
        <p:blipFill>
          <a:blip r:embed="rId2"/>
          <a:stretch>
            <a:fillRect/>
          </a:stretch>
        </p:blipFill>
        <p:spPr>
          <a:xfrm>
            <a:off x="0" y="5578444"/>
            <a:ext cx="12192000" cy="1279556"/>
          </a:xfrm>
          <a:prstGeom prst="rect">
            <a:avLst/>
          </a:prstGeom>
        </p:spPr>
      </p:pic>
      <p:pic>
        <p:nvPicPr>
          <p:cNvPr id="2" name="Picture 1">
            <a:extLst>
              <a:ext uri="{FF2B5EF4-FFF2-40B4-BE49-F238E27FC236}">
                <a16:creationId xmlns:a16="http://schemas.microsoft.com/office/drawing/2014/main" id="{5C5E2BB2-411C-F8B2-6381-041ECE98034F}"/>
              </a:ext>
            </a:extLst>
          </p:cNvPr>
          <p:cNvPicPr>
            <a:picLocks noChangeAspect="1"/>
          </p:cNvPicPr>
          <p:nvPr/>
        </p:nvPicPr>
        <p:blipFill>
          <a:blip r:embed="rId3"/>
          <a:stretch>
            <a:fillRect/>
          </a:stretch>
        </p:blipFill>
        <p:spPr>
          <a:xfrm>
            <a:off x="10898155" y="5151380"/>
            <a:ext cx="1293845" cy="1706620"/>
          </a:xfrm>
          <a:prstGeom prst="rect">
            <a:avLst/>
          </a:prstGeom>
        </p:spPr>
      </p:pic>
      <p:pic>
        <p:nvPicPr>
          <p:cNvPr id="8" name="Picture 7">
            <a:extLst>
              <a:ext uri="{FF2B5EF4-FFF2-40B4-BE49-F238E27FC236}">
                <a16:creationId xmlns:a16="http://schemas.microsoft.com/office/drawing/2014/main" id="{CBBCF9CA-F1D0-25DE-78E6-F8517AA9A2FA}"/>
              </a:ext>
            </a:extLst>
          </p:cNvPr>
          <p:cNvPicPr>
            <a:picLocks noChangeAspect="1"/>
          </p:cNvPicPr>
          <p:nvPr/>
        </p:nvPicPr>
        <p:blipFill>
          <a:blip r:embed="rId4"/>
          <a:stretch>
            <a:fillRect/>
          </a:stretch>
        </p:blipFill>
        <p:spPr>
          <a:xfrm>
            <a:off x="5185457" y="3871824"/>
            <a:ext cx="5712697" cy="1706620"/>
          </a:xfrm>
          <a:prstGeom prst="rect">
            <a:avLst/>
          </a:prstGeom>
        </p:spPr>
      </p:pic>
    </p:spTree>
    <p:extLst>
      <p:ext uri="{BB962C8B-B14F-4D97-AF65-F5344CB8AC3E}">
        <p14:creationId xmlns:p14="http://schemas.microsoft.com/office/powerpoint/2010/main" val="388519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8B98C3-AE0A-C283-6A5C-8545E5340C40}"/>
              </a:ext>
            </a:extLst>
          </p:cNvPr>
          <p:cNvPicPr>
            <a:picLocks noChangeAspect="1"/>
          </p:cNvPicPr>
          <p:nvPr/>
        </p:nvPicPr>
        <p:blipFill>
          <a:blip r:embed="rId2"/>
          <a:stretch>
            <a:fillRect/>
          </a:stretch>
        </p:blipFill>
        <p:spPr>
          <a:xfrm>
            <a:off x="0" y="5578444"/>
            <a:ext cx="12192000" cy="1279556"/>
          </a:xfrm>
          <a:prstGeom prst="rect">
            <a:avLst/>
          </a:prstGeom>
        </p:spPr>
      </p:pic>
      <p:sp>
        <p:nvSpPr>
          <p:cNvPr id="5" name="TextBox 4">
            <a:extLst>
              <a:ext uri="{FF2B5EF4-FFF2-40B4-BE49-F238E27FC236}">
                <a16:creationId xmlns:a16="http://schemas.microsoft.com/office/drawing/2014/main" id="{3BBBF456-E75D-D8BB-5961-5A3A8B9575BE}"/>
              </a:ext>
            </a:extLst>
          </p:cNvPr>
          <p:cNvSpPr txBox="1"/>
          <p:nvPr/>
        </p:nvSpPr>
        <p:spPr>
          <a:xfrm>
            <a:off x="4803553" y="393679"/>
            <a:ext cx="6094602" cy="584775"/>
          </a:xfrm>
          <a:prstGeom prst="rect">
            <a:avLst/>
          </a:prstGeom>
          <a:noFill/>
        </p:spPr>
        <p:txBody>
          <a:bodyPr wrap="square">
            <a:spAutoFit/>
          </a:bodyPr>
          <a:lstStyle/>
          <a:p>
            <a:r>
              <a:rPr lang="en-US" sz="3200" b="1" dirty="0"/>
              <a:t>Budget</a:t>
            </a:r>
          </a:p>
        </p:txBody>
      </p:sp>
      <p:cxnSp>
        <p:nvCxnSpPr>
          <p:cNvPr id="7" name="Straight Connector 6">
            <a:extLst>
              <a:ext uri="{FF2B5EF4-FFF2-40B4-BE49-F238E27FC236}">
                <a16:creationId xmlns:a16="http://schemas.microsoft.com/office/drawing/2014/main" id="{D7F32905-0966-C00E-5C38-413231DBCD2C}"/>
              </a:ext>
            </a:extLst>
          </p:cNvPr>
          <p:cNvCxnSpPr>
            <a:cxnSpLocks/>
          </p:cNvCxnSpPr>
          <p:nvPr/>
        </p:nvCxnSpPr>
        <p:spPr>
          <a:xfrm flipH="1">
            <a:off x="1344295" y="1213365"/>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1EEA85F3-C40E-507B-B2D8-840C2F72AFDA}"/>
              </a:ext>
            </a:extLst>
          </p:cNvPr>
          <p:cNvPicPr>
            <a:picLocks noChangeAspect="1"/>
          </p:cNvPicPr>
          <p:nvPr/>
        </p:nvPicPr>
        <p:blipFill>
          <a:blip r:embed="rId3"/>
          <a:stretch>
            <a:fillRect/>
          </a:stretch>
        </p:blipFill>
        <p:spPr>
          <a:xfrm>
            <a:off x="10898155" y="5151380"/>
            <a:ext cx="1293845" cy="1706620"/>
          </a:xfrm>
          <a:prstGeom prst="rect">
            <a:avLst/>
          </a:prstGeom>
        </p:spPr>
      </p:pic>
      <p:pic>
        <p:nvPicPr>
          <p:cNvPr id="3" name="Picture 2">
            <a:extLst>
              <a:ext uri="{FF2B5EF4-FFF2-40B4-BE49-F238E27FC236}">
                <a16:creationId xmlns:a16="http://schemas.microsoft.com/office/drawing/2014/main" id="{C7ECC467-7747-F0F3-0712-8124233FFD55}"/>
              </a:ext>
            </a:extLst>
          </p:cNvPr>
          <p:cNvPicPr>
            <a:picLocks noChangeAspect="1"/>
          </p:cNvPicPr>
          <p:nvPr/>
        </p:nvPicPr>
        <p:blipFill>
          <a:blip r:embed="rId4"/>
          <a:stretch>
            <a:fillRect/>
          </a:stretch>
        </p:blipFill>
        <p:spPr>
          <a:xfrm>
            <a:off x="241539" y="1448277"/>
            <a:ext cx="11155135" cy="3546899"/>
          </a:xfrm>
          <a:prstGeom prst="rect">
            <a:avLst/>
          </a:prstGeom>
        </p:spPr>
      </p:pic>
      <p:pic>
        <p:nvPicPr>
          <p:cNvPr id="9" name="Picture 8">
            <a:extLst>
              <a:ext uri="{FF2B5EF4-FFF2-40B4-BE49-F238E27FC236}">
                <a16:creationId xmlns:a16="http://schemas.microsoft.com/office/drawing/2014/main" id="{374574A9-93B5-BDEF-804A-087E3A009B1A}"/>
              </a:ext>
            </a:extLst>
          </p:cNvPr>
          <p:cNvPicPr>
            <a:picLocks noChangeAspect="1"/>
          </p:cNvPicPr>
          <p:nvPr/>
        </p:nvPicPr>
        <p:blipFill>
          <a:blip r:embed="rId5"/>
          <a:stretch>
            <a:fillRect/>
          </a:stretch>
        </p:blipFill>
        <p:spPr>
          <a:xfrm>
            <a:off x="0" y="158768"/>
            <a:ext cx="2688591" cy="1754326"/>
          </a:xfrm>
          <a:prstGeom prst="rect">
            <a:avLst/>
          </a:prstGeom>
        </p:spPr>
      </p:pic>
    </p:spTree>
    <p:extLst>
      <p:ext uri="{BB962C8B-B14F-4D97-AF65-F5344CB8AC3E}">
        <p14:creationId xmlns:p14="http://schemas.microsoft.com/office/powerpoint/2010/main" val="171681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0F4C3E-5B09-E662-8C93-2CEBCFA99549}"/>
              </a:ext>
            </a:extLst>
          </p:cNvPr>
          <p:cNvSpPr txBox="1"/>
          <p:nvPr/>
        </p:nvSpPr>
        <p:spPr>
          <a:xfrm>
            <a:off x="4019601" y="202928"/>
            <a:ext cx="8079129" cy="584775"/>
          </a:xfrm>
          <a:prstGeom prst="rect">
            <a:avLst/>
          </a:prstGeom>
          <a:noFill/>
        </p:spPr>
        <p:txBody>
          <a:bodyPr wrap="square" rtlCol="0">
            <a:spAutoFit/>
          </a:bodyPr>
          <a:lstStyle/>
          <a:p>
            <a:r>
              <a:rPr lang="en-US" sz="3200" b="1" dirty="0"/>
              <a:t>Budget Justification</a:t>
            </a:r>
          </a:p>
        </p:txBody>
      </p:sp>
      <p:sp>
        <p:nvSpPr>
          <p:cNvPr id="4" name="TextBox 3">
            <a:extLst>
              <a:ext uri="{FF2B5EF4-FFF2-40B4-BE49-F238E27FC236}">
                <a16:creationId xmlns:a16="http://schemas.microsoft.com/office/drawing/2014/main" id="{2DCC24CC-70CE-CADB-709A-DA0C8D35EBB3}"/>
              </a:ext>
            </a:extLst>
          </p:cNvPr>
          <p:cNvSpPr txBox="1"/>
          <p:nvPr/>
        </p:nvSpPr>
        <p:spPr>
          <a:xfrm>
            <a:off x="844952" y="1290625"/>
            <a:ext cx="11065397" cy="3970318"/>
          </a:xfrm>
          <a:prstGeom prst="rect">
            <a:avLst/>
          </a:prstGeom>
          <a:noFill/>
        </p:spPr>
        <p:txBody>
          <a:bodyPr wrap="square">
            <a:spAutoFit/>
          </a:bodyPr>
          <a:lstStyle/>
          <a:p>
            <a:pPr algn="l">
              <a:lnSpc>
                <a:spcPct val="150000"/>
              </a:lnSpc>
            </a:pPr>
            <a:r>
              <a:rPr lang="en-US" sz="1800" b="0" i="0" u="none" strike="noStrike" baseline="0" dirty="0">
                <a:latin typeface="Arial" panose="020B0604020202020204" pitchFamily="34" charset="0"/>
              </a:rPr>
              <a:t>A budget justification is a narrative explanation of each of the components of the budget, which “justifies” the cost in terms of the proposed work. The explanations should focus on how each budget item is required to achieve the aims of the project and how the estimated costs in the budget were calculated. The budget justification should:</a:t>
            </a:r>
          </a:p>
          <a:p>
            <a:pPr algn="l"/>
            <a:endParaRPr lang="en-US"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0" i="0" u="none" strike="noStrike" baseline="0" dirty="0">
                <a:latin typeface="SymbolMT"/>
              </a:rPr>
              <a:t>•  </a:t>
            </a:r>
            <a:r>
              <a:rPr lang="en-US" sz="1800" b="0" i="0" u="none" strike="noStrike" baseline="0" dirty="0">
                <a:latin typeface="Arial" panose="020B0604020202020204" pitchFamily="34" charset="0"/>
              </a:rPr>
              <a:t>Explain why each of the requested items is necessary to accomplish the proposed project.</a:t>
            </a:r>
          </a:p>
          <a:p>
            <a:pPr algn="l"/>
            <a:endParaRPr lang="en-US" sz="1800" b="0" i="0" u="none" strike="noStrike" baseline="0" dirty="0">
              <a:latin typeface="Arial" panose="020B0604020202020204" pitchFamily="34" charset="0"/>
            </a:endParaRPr>
          </a:p>
          <a:p>
            <a:pPr algn="l"/>
            <a:r>
              <a:rPr lang="en-US" sz="1800" b="0" i="0" u="none" strike="noStrike" baseline="0" dirty="0">
                <a:latin typeface="SymbolMT"/>
              </a:rPr>
              <a:t>•  </a:t>
            </a:r>
            <a:r>
              <a:rPr lang="en-US" sz="1800" b="0" i="0" u="none" strike="noStrike" baseline="0" dirty="0">
                <a:latin typeface="Arial" panose="020B0604020202020204" pitchFamily="34" charset="0"/>
              </a:rPr>
              <a:t>Be organized in the order of the detailed budget page.</a:t>
            </a:r>
          </a:p>
          <a:p>
            <a:pPr algn="l"/>
            <a:endParaRPr lang="en-US" sz="1800" b="0" i="0" u="none" strike="noStrike" baseline="0" dirty="0">
              <a:latin typeface="Arial" panose="020B0604020202020204" pitchFamily="34" charset="0"/>
            </a:endParaRPr>
          </a:p>
          <a:p>
            <a:pPr algn="l"/>
            <a:r>
              <a:rPr lang="en-US" sz="1800" b="0" i="0" u="none" strike="noStrike" baseline="0" dirty="0">
                <a:latin typeface="SymbolMT"/>
              </a:rPr>
              <a:t>•  </a:t>
            </a:r>
            <a:r>
              <a:rPr lang="en-US" sz="1800" b="0" i="0" u="none" strike="noStrike" baseline="0" dirty="0">
                <a:latin typeface="Arial" panose="020B0604020202020204" pitchFamily="34" charset="0"/>
              </a:rPr>
              <a:t>Make it clear that all budget requests are reasonable and consistent.</a:t>
            </a:r>
            <a:endParaRPr lang="en-US" dirty="0"/>
          </a:p>
        </p:txBody>
      </p:sp>
      <p:cxnSp>
        <p:nvCxnSpPr>
          <p:cNvPr id="5" name="Straight Connector 4">
            <a:extLst>
              <a:ext uri="{FF2B5EF4-FFF2-40B4-BE49-F238E27FC236}">
                <a16:creationId xmlns:a16="http://schemas.microsoft.com/office/drawing/2014/main" id="{923AF126-B01D-16AF-59F8-40BE230746D6}"/>
              </a:ext>
            </a:extLst>
          </p:cNvPr>
          <p:cNvCxnSpPr>
            <a:cxnSpLocks/>
          </p:cNvCxnSpPr>
          <p:nvPr/>
        </p:nvCxnSpPr>
        <p:spPr>
          <a:xfrm flipH="1">
            <a:off x="1895912" y="973123"/>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FEFD2D4F-AD50-89D3-5262-5E48CDB007BF}"/>
              </a:ext>
            </a:extLst>
          </p:cNvPr>
          <p:cNvPicPr>
            <a:picLocks noChangeAspect="1"/>
          </p:cNvPicPr>
          <p:nvPr/>
        </p:nvPicPr>
        <p:blipFill>
          <a:blip r:embed="rId2"/>
          <a:stretch>
            <a:fillRect/>
          </a:stretch>
        </p:blipFill>
        <p:spPr>
          <a:xfrm>
            <a:off x="0" y="5578444"/>
            <a:ext cx="12192000" cy="1279556"/>
          </a:xfrm>
          <a:prstGeom prst="rect">
            <a:avLst/>
          </a:prstGeom>
        </p:spPr>
      </p:pic>
      <p:pic>
        <p:nvPicPr>
          <p:cNvPr id="3" name="Picture 2">
            <a:extLst>
              <a:ext uri="{FF2B5EF4-FFF2-40B4-BE49-F238E27FC236}">
                <a16:creationId xmlns:a16="http://schemas.microsoft.com/office/drawing/2014/main" id="{4E0A0F0D-4F42-3429-0979-E315736627EE}"/>
              </a:ext>
            </a:extLst>
          </p:cNvPr>
          <p:cNvPicPr>
            <a:picLocks noChangeAspect="1"/>
          </p:cNvPicPr>
          <p:nvPr/>
        </p:nvPicPr>
        <p:blipFill>
          <a:blip r:embed="rId3"/>
          <a:stretch>
            <a:fillRect/>
          </a:stretch>
        </p:blipFill>
        <p:spPr>
          <a:xfrm>
            <a:off x="10898155" y="5151380"/>
            <a:ext cx="1293845" cy="1706620"/>
          </a:xfrm>
          <a:prstGeom prst="rect">
            <a:avLst/>
          </a:prstGeom>
        </p:spPr>
      </p:pic>
    </p:spTree>
    <p:extLst>
      <p:ext uri="{BB962C8B-B14F-4D97-AF65-F5344CB8AC3E}">
        <p14:creationId xmlns:p14="http://schemas.microsoft.com/office/powerpoint/2010/main" val="349617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98932-6ED6-2732-2E5C-3D412BBFEA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FC4972-FB19-9B80-E380-F65DE4A34D2E}"/>
              </a:ext>
            </a:extLst>
          </p:cNvPr>
          <p:cNvSpPr txBox="1"/>
          <p:nvPr/>
        </p:nvSpPr>
        <p:spPr>
          <a:xfrm>
            <a:off x="4019601" y="202928"/>
            <a:ext cx="8079129" cy="584775"/>
          </a:xfrm>
          <a:prstGeom prst="rect">
            <a:avLst/>
          </a:prstGeom>
          <a:noFill/>
        </p:spPr>
        <p:txBody>
          <a:bodyPr wrap="square" rtlCol="0">
            <a:spAutoFit/>
          </a:bodyPr>
          <a:lstStyle/>
          <a:p>
            <a:r>
              <a:rPr lang="en-US" sz="3200" b="1" dirty="0"/>
              <a:t>Budget Justification</a:t>
            </a:r>
          </a:p>
        </p:txBody>
      </p:sp>
      <p:sp>
        <p:nvSpPr>
          <p:cNvPr id="4" name="TextBox 3">
            <a:extLst>
              <a:ext uri="{FF2B5EF4-FFF2-40B4-BE49-F238E27FC236}">
                <a16:creationId xmlns:a16="http://schemas.microsoft.com/office/drawing/2014/main" id="{9CCFE848-A222-D515-821A-2AE4C51FF68B}"/>
              </a:ext>
            </a:extLst>
          </p:cNvPr>
          <p:cNvSpPr txBox="1"/>
          <p:nvPr/>
        </p:nvSpPr>
        <p:spPr>
          <a:xfrm>
            <a:off x="810446" y="1057434"/>
            <a:ext cx="11065397" cy="3693319"/>
          </a:xfrm>
          <a:prstGeom prst="rect">
            <a:avLst/>
          </a:prstGeom>
          <a:noFill/>
        </p:spPr>
        <p:txBody>
          <a:bodyPr wrap="square">
            <a:spAutoFit/>
          </a:bodyPr>
          <a:lstStyle/>
          <a:p>
            <a:r>
              <a:rPr lang="en-US" b="1" dirty="0"/>
              <a:t>PERSONNEL:</a:t>
            </a:r>
          </a:p>
          <a:p>
            <a:r>
              <a:rPr lang="en-US" b="1" dirty="0"/>
              <a:t> </a:t>
            </a:r>
            <a:endParaRPr lang="en-US" dirty="0"/>
          </a:p>
          <a:p>
            <a:r>
              <a:rPr lang="en-US" b="1" dirty="0"/>
              <a:t>Peer Support(s): </a:t>
            </a:r>
            <a:r>
              <a:rPr lang="en-US" dirty="0"/>
              <a:t>One Peer Support Person is budgeted for X calendar months The PS will be responsible for</a:t>
            </a:r>
            <a:r>
              <a:rPr lang="en-US" i="1" dirty="0"/>
              <a:t>__________________</a:t>
            </a:r>
            <a:r>
              <a:rPr lang="en-US" dirty="0"/>
              <a:t>. </a:t>
            </a:r>
          </a:p>
          <a:p>
            <a:r>
              <a:rPr lang="en-US" dirty="0"/>
              <a:t> </a:t>
            </a:r>
          </a:p>
          <a:p>
            <a:r>
              <a:rPr lang="en-US" b="1" i="1" dirty="0"/>
              <a:t>Program Manager/Project Coordinator/etc.</a:t>
            </a:r>
            <a:r>
              <a:rPr lang="en-US" b="1" dirty="0"/>
              <a:t>: </a:t>
            </a:r>
            <a:r>
              <a:rPr lang="en-US" dirty="0"/>
              <a:t>One __________ will devote X months to this The ____________ will [</a:t>
            </a:r>
            <a:r>
              <a:rPr lang="en-US" i="1" dirty="0"/>
              <a:t>assist the PI with activities on this project.</a:t>
            </a:r>
            <a:r>
              <a:rPr lang="en-US" dirty="0"/>
              <a:t>]  </a:t>
            </a:r>
          </a:p>
          <a:p>
            <a:endParaRPr lang="en-US" b="1" dirty="0"/>
          </a:p>
          <a:p>
            <a:r>
              <a:rPr lang="en-US" b="1" dirty="0"/>
              <a:t>EMPLOYEE BENEFITS:</a:t>
            </a:r>
            <a:r>
              <a:rPr lang="en-US" dirty="0"/>
              <a:t> </a:t>
            </a:r>
            <a:endParaRPr lang="en-US" b="1" dirty="0"/>
          </a:p>
          <a:p>
            <a:r>
              <a:rPr lang="en-US" dirty="0"/>
              <a:t>Fringe Benefits are charged as direct costs and include </a:t>
            </a:r>
            <a:r>
              <a:rPr lang="en-US" b="1" dirty="0"/>
              <a:t>Employee Benefits (EB). </a:t>
            </a:r>
            <a:r>
              <a:rPr lang="en-US" dirty="0"/>
              <a:t>Fringe rates are 40% or less of the requested salary.</a:t>
            </a:r>
          </a:p>
          <a:p>
            <a:r>
              <a:rPr lang="en-US" dirty="0"/>
              <a:t> </a:t>
            </a:r>
          </a:p>
          <a:p>
            <a:endParaRPr lang="en-US" dirty="0"/>
          </a:p>
        </p:txBody>
      </p:sp>
      <p:cxnSp>
        <p:nvCxnSpPr>
          <p:cNvPr id="5" name="Straight Connector 4">
            <a:extLst>
              <a:ext uri="{FF2B5EF4-FFF2-40B4-BE49-F238E27FC236}">
                <a16:creationId xmlns:a16="http://schemas.microsoft.com/office/drawing/2014/main" id="{AAEFD63E-CB8A-28BC-DE92-B347AAC9AF82}"/>
              </a:ext>
            </a:extLst>
          </p:cNvPr>
          <p:cNvCxnSpPr>
            <a:cxnSpLocks/>
          </p:cNvCxnSpPr>
          <p:nvPr/>
        </p:nvCxnSpPr>
        <p:spPr>
          <a:xfrm flipH="1">
            <a:off x="1895912" y="973123"/>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274EA39-6AD7-6906-3952-E6E4DDAA672B}"/>
              </a:ext>
            </a:extLst>
          </p:cNvPr>
          <p:cNvPicPr>
            <a:picLocks noChangeAspect="1"/>
          </p:cNvPicPr>
          <p:nvPr/>
        </p:nvPicPr>
        <p:blipFill>
          <a:blip r:embed="rId2"/>
          <a:stretch>
            <a:fillRect/>
          </a:stretch>
        </p:blipFill>
        <p:spPr>
          <a:xfrm>
            <a:off x="0" y="5578444"/>
            <a:ext cx="12192000" cy="1279556"/>
          </a:xfrm>
          <a:prstGeom prst="rect">
            <a:avLst/>
          </a:prstGeom>
        </p:spPr>
      </p:pic>
      <p:pic>
        <p:nvPicPr>
          <p:cNvPr id="3" name="Picture 2">
            <a:extLst>
              <a:ext uri="{FF2B5EF4-FFF2-40B4-BE49-F238E27FC236}">
                <a16:creationId xmlns:a16="http://schemas.microsoft.com/office/drawing/2014/main" id="{8C00350F-7740-F6EE-A1B9-AAF8B010E68B}"/>
              </a:ext>
            </a:extLst>
          </p:cNvPr>
          <p:cNvPicPr>
            <a:picLocks noChangeAspect="1"/>
          </p:cNvPicPr>
          <p:nvPr/>
        </p:nvPicPr>
        <p:blipFill>
          <a:blip r:embed="rId3"/>
          <a:stretch>
            <a:fillRect/>
          </a:stretch>
        </p:blipFill>
        <p:spPr>
          <a:xfrm>
            <a:off x="10898155" y="5151380"/>
            <a:ext cx="1293845" cy="1706620"/>
          </a:xfrm>
          <a:prstGeom prst="rect">
            <a:avLst/>
          </a:prstGeom>
        </p:spPr>
      </p:pic>
    </p:spTree>
    <p:extLst>
      <p:ext uri="{BB962C8B-B14F-4D97-AF65-F5344CB8AC3E}">
        <p14:creationId xmlns:p14="http://schemas.microsoft.com/office/powerpoint/2010/main" val="10008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F872-75A3-1336-81EC-5FBCB57E56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891C64-0BFC-E697-6B7F-93F10BA878B1}"/>
              </a:ext>
            </a:extLst>
          </p:cNvPr>
          <p:cNvSpPr txBox="1"/>
          <p:nvPr/>
        </p:nvSpPr>
        <p:spPr>
          <a:xfrm>
            <a:off x="4019601" y="202928"/>
            <a:ext cx="8079129" cy="584775"/>
          </a:xfrm>
          <a:prstGeom prst="rect">
            <a:avLst/>
          </a:prstGeom>
          <a:noFill/>
        </p:spPr>
        <p:txBody>
          <a:bodyPr wrap="square" rtlCol="0">
            <a:spAutoFit/>
          </a:bodyPr>
          <a:lstStyle/>
          <a:p>
            <a:r>
              <a:rPr lang="en-US" sz="3200" b="1" dirty="0"/>
              <a:t>Budget Justification</a:t>
            </a:r>
          </a:p>
        </p:txBody>
      </p:sp>
      <p:sp>
        <p:nvSpPr>
          <p:cNvPr id="4" name="TextBox 3">
            <a:extLst>
              <a:ext uri="{FF2B5EF4-FFF2-40B4-BE49-F238E27FC236}">
                <a16:creationId xmlns:a16="http://schemas.microsoft.com/office/drawing/2014/main" id="{596C514E-DDAB-2BD7-94AC-36B40C0D0E61}"/>
              </a:ext>
            </a:extLst>
          </p:cNvPr>
          <p:cNvSpPr txBox="1"/>
          <p:nvPr/>
        </p:nvSpPr>
        <p:spPr>
          <a:xfrm>
            <a:off x="810446" y="1057434"/>
            <a:ext cx="11065397" cy="3416320"/>
          </a:xfrm>
          <a:prstGeom prst="rect">
            <a:avLst/>
          </a:prstGeom>
          <a:noFill/>
        </p:spPr>
        <p:txBody>
          <a:bodyPr wrap="square">
            <a:spAutoFit/>
          </a:bodyPr>
          <a:lstStyle/>
          <a:p>
            <a:endParaRPr lang="en-US" dirty="0"/>
          </a:p>
          <a:p>
            <a:endParaRPr lang="en-US" dirty="0"/>
          </a:p>
          <a:p>
            <a:r>
              <a:rPr lang="en-US" b="1" dirty="0"/>
              <a:t>Materials and Supplies: </a:t>
            </a:r>
            <a:r>
              <a:rPr lang="en-US" dirty="0"/>
              <a:t>are budgeted at $______The money will be spent on ________________________.  [Due to the nature of the project, material and supply costs are estimated based on the knowledge of prior projects of similar scope. </a:t>
            </a:r>
          </a:p>
          <a:p>
            <a:r>
              <a:rPr lang="en-US" dirty="0"/>
              <a:t>Explain line item by line item why the material/supplies are needed.</a:t>
            </a:r>
          </a:p>
          <a:p>
            <a:endParaRPr lang="en-US" dirty="0"/>
          </a:p>
          <a:p>
            <a:r>
              <a:rPr lang="en-US" b="1" dirty="0"/>
              <a:t>Travel</a:t>
            </a:r>
            <a:r>
              <a:rPr lang="en-US" dirty="0"/>
              <a:t>: Funds are requested for the [</a:t>
            </a:r>
            <a:r>
              <a:rPr lang="en-US" i="1" dirty="0"/>
              <a:t>Position</a:t>
            </a:r>
            <a:r>
              <a:rPr lang="en-US" dirty="0"/>
              <a:t>] to attend one out of state conference (for example, to the [</a:t>
            </a:r>
            <a:r>
              <a:rPr lang="en-US" i="1" dirty="0"/>
              <a:t>Name of annual conference</a:t>
            </a:r>
            <a:r>
              <a:rPr lang="en-US" dirty="0"/>
              <a:t>])  (for training, presenting, etc.. )</a:t>
            </a:r>
          </a:p>
          <a:p>
            <a:endParaRPr lang="en-US" dirty="0"/>
          </a:p>
          <a:p>
            <a:r>
              <a:rPr lang="en-US" dirty="0"/>
              <a:t>Funds are requested for the [</a:t>
            </a:r>
            <a:r>
              <a:rPr lang="en-US" i="1" dirty="0"/>
              <a:t>position</a:t>
            </a:r>
            <a:r>
              <a:rPr lang="en-US" dirty="0"/>
              <a:t>] to travel to in state conference/training, etc., for the purpose of….. </a:t>
            </a:r>
          </a:p>
          <a:p>
            <a:endParaRPr lang="en-US" dirty="0"/>
          </a:p>
        </p:txBody>
      </p:sp>
      <p:cxnSp>
        <p:nvCxnSpPr>
          <p:cNvPr id="5" name="Straight Connector 4">
            <a:extLst>
              <a:ext uri="{FF2B5EF4-FFF2-40B4-BE49-F238E27FC236}">
                <a16:creationId xmlns:a16="http://schemas.microsoft.com/office/drawing/2014/main" id="{0963E4D3-AD59-38EC-B081-3E7442420F52}"/>
              </a:ext>
            </a:extLst>
          </p:cNvPr>
          <p:cNvCxnSpPr>
            <a:cxnSpLocks/>
          </p:cNvCxnSpPr>
          <p:nvPr/>
        </p:nvCxnSpPr>
        <p:spPr>
          <a:xfrm flipH="1">
            <a:off x="1895912" y="973123"/>
            <a:ext cx="7977930" cy="0"/>
          </a:xfrm>
          <a:prstGeom prst="line">
            <a:avLst/>
          </a:prstGeom>
          <a:ln w="28575"/>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2FD1AEEF-6FE0-EE81-6653-CDC0EC489401}"/>
              </a:ext>
            </a:extLst>
          </p:cNvPr>
          <p:cNvPicPr>
            <a:picLocks noChangeAspect="1"/>
          </p:cNvPicPr>
          <p:nvPr/>
        </p:nvPicPr>
        <p:blipFill>
          <a:blip r:embed="rId2"/>
          <a:stretch>
            <a:fillRect/>
          </a:stretch>
        </p:blipFill>
        <p:spPr>
          <a:xfrm>
            <a:off x="0" y="5578444"/>
            <a:ext cx="12192000" cy="1279556"/>
          </a:xfrm>
          <a:prstGeom prst="rect">
            <a:avLst/>
          </a:prstGeom>
        </p:spPr>
      </p:pic>
      <p:pic>
        <p:nvPicPr>
          <p:cNvPr id="3" name="Picture 2">
            <a:extLst>
              <a:ext uri="{FF2B5EF4-FFF2-40B4-BE49-F238E27FC236}">
                <a16:creationId xmlns:a16="http://schemas.microsoft.com/office/drawing/2014/main" id="{825726AC-1254-8FDE-BEAF-38F5B8763CEA}"/>
              </a:ext>
            </a:extLst>
          </p:cNvPr>
          <p:cNvPicPr>
            <a:picLocks noChangeAspect="1"/>
          </p:cNvPicPr>
          <p:nvPr/>
        </p:nvPicPr>
        <p:blipFill>
          <a:blip r:embed="rId3"/>
          <a:stretch>
            <a:fillRect/>
          </a:stretch>
        </p:blipFill>
        <p:spPr>
          <a:xfrm>
            <a:off x="10898155" y="5151380"/>
            <a:ext cx="1293845" cy="1706620"/>
          </a:xfrm>
          <a:prstGeom prst="rect">
            <a:avLst/>
          </a:prstGeom>
        </p:spPr>
      </p:pic>
    </p:spTree>
    <p:extLst>
      <p:ext uri="{BB962C8B-B14F-4D97-AF65-F5344CB8AC3E}">
        <p14:creationId xmlns:p14="http://schemas.microsoft.com/office/powerpoint/2010/main" val="3837454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9127</TotalTime>
  <Words>1201</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Braneck, Roberta</dc:creator>
  <cp:lastModifiedBy>Braneck, Roberta</cp:lastModifiedBy>
  <cp:revision>46</cp:revision>
  <dcterms:created xsi:type="dcterms:W3CDTF">2023-04-04T14:46:16Z</dcterms:created>
  <dcterms:modified xsi:type="dcterms:W3CDTF">2025-10-03T20:51:46Z</dcterms:modified>
</cp:coreProperties>
</file>